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78" r:id="rId2"/>
    <p:sldId id="328" r:id="rId3"/>
    <p:sldId id="277" r:id="rId4"/>
    <p:sldId id="281" r:id="rId5"/>
    <p:sldId id="354" r:id="rId6"/>
    <p:sldId id="365" r:id="rId7"/>
    <p:sldId id="259" r:id="rId8"/>
    <p:sldId id="282" r:id="rId9"/>
    <p:sldId id="319" r:id="rId10"/>
    <p:sldId id="283" r:id="rId11"/>
    <p:sldId id="261" r:id="rId12"/>
    <p:sldId id="357" r:id="rId13"/>
    <p:sldId id="369" r:id="rId14"/>
    <p:sldId id="356" r:id="rId15"/>
    <p:sldId id="337" r:id="rId16"/>
    <p:sldId id="289" r:id="rId17"/>
    <p:sldId id="293" r:id="rId18"/>
    <p:sldId id="367" r:id="rId19"/>
    <p:sldId id="335" r:id="rId20"/>
    <p:sldId id="267" r:id="rId21"/>
    <p:sldId id="294" r:id="rId22"/>
    <p:sldId id="295" r:id="rId23"/>
    <p:sldId id="343" r:id="rId24"/>
    <p:sldId id="298" r:id="rId25"/>
    <p:sldId id="300" r:id="rId26"/>
    <p:sldId id="301" r:id="rId27"/>
    <p:sldId id="304" r:id="rId28"/>
    <p:sldId id="307" r:id="rId29"/>
    <p:sldId id="308" r:id="rId30"/>
    <p:sldId id="309" r:id="rId31"/>
    <p:sldId id="310" r:id="rId32"/>
    <p:sldId id="311" r:id="rId33"/>
    <p:sldId id="339" r:id="rId34"/>
    <p:sldId id="340" r:id="rId35"/>
    <p:sldId id="313" r:id="rId36"/>
    <p:sldId id="341" r:id="rId37"/>
    <p:sldId id="342" r:id="rId38"/>
    <p:sldId id="312" r:id="rId39"/>
    <p:sldId id="314" r:id="rId40"/>
    <p:sldId id="336" r:id="rId41"/>
    <p:sldId id="315" r:id="rId4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D9FF"/>
    <a:srgbClr val="AFFFBC"/>
    <a:srgbClr val="006600"/>
    <a:srgbClr val="FDFDFD"/>
    <a:srgbClr val="D0C4BE"/>
    <a:srgbClr val="00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7" autoAdjust="0"/>
    <p:restoredTop sz="58719" autoAdjust="0"/>
  </p:normalViewPr>
  <p:slideViewPr>
    <p:cSldViewPr>
      <p:cViewPr varScale="1">
        <p:scale>
          <a:sx n="144" d="100"/>
          <a:sy n="144" d="100"/>
        </p:scale>
        <p:origin x="219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DFDB6-543A-4941-8CC9-9E8B5816FEEB}" type="datetimeFigureOut">
              <a:rPr lang="en-US" smtClean="0"/>
              <a:t>8/16/2016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64CA0-4C17-4856-809E-684DD6CA7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2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92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71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67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31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94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09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333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13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50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95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9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89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590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84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168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449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061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889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437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710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65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8A322-C5ED-464A-BCF1-A91C39EC10D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0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464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478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898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281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660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162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917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679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561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61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912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226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8A322-C5ED-464A-BCF1-A91C39EC10D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57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16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9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89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42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19E5E4-F96F-4F24-9747-42B64B09D619}" type="datetimeFigureOut">
              <a:rPr lang="en-US" smtClean="0"/>
              <a:pPr/>
              <a:t>8/16/2016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DF9AD8-B3EC-4AC8-8D2C-3BEEBE6C38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66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19E5E4-F96F-4F24-9747-42B64B09D619}" type="datetimeFigureOut">
              <a:rPr lang="en-US" smtClean="0"/>
              <a:pPr/>
              <a:t>8/16/2016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DF9AD8-B3EC-4AC8-8D2C-3BEEBE6C38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44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19E5E4-F96F-4F24-9747-42B64B09D619}" type="datetimeFigureOut">
              <a:rPr lang="en-US" smtClean="0"/>
              <a:pPr/>
              <a:t>8/16/2016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DF9AD8-B3EC-4AC8-8D2C-3BEEBE6C38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97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19E5E4-F96F-4F24-9747-42B64B09D619}" type="datetimeFigureOut">
              <a:rPr lang="en-US" smtClean="0"/>
              <a:pPr/>
              <a:t>8/16/2016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DF9AD8-B3EC-4AC8-8D2C-3BEEBE6C38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7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19E5E4-F96F-4F24-9747-42B64B09D619}" type="datetimeFigureOut">
              <a:rPr lang="en-US" smtClean="0"/>
              <a:pPr/>
              <a:t>8/16/2016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DF9AD8-B3EC-4AC8-8D2C-3BEEBE6C38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70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19E5E4-F96F-4F24-9747-42B64B09D619}" type="datetimeFigureOut">
              <a:rPr lang="en-US" smtClean="0"/>
              <a:pPr/>
              <a:t>8/16/2016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DF9AD8-B3EC-4AC8-8D2C-3BEEBE6C38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98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19E5E4-F96F-4F24-9747-42B64B09D619}" type="datetimeFigureOut">
              <a:rPr lang="en-US" smtClean="0"/>
              <a:pPr/>
              <a:t>8/16/2016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DF9AD8-B3EC-4AC8-8D2C-3BEEBE6C38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4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19E5E4-F96F-4F24-9747-42B64B09D619}" type="datetimeFigureOut">
              <a:rPr lang="en-US" smtClean="0"/>
              <a:pPr/>
              <a:t>8/16/2016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DF9AD8-B3EC-4AC8-8D2C-3BEEBE6C38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7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19E5E4-F96F-4F24-9747-42B64B09D619}" type="datetimeFigureOut">
              <a:rPr lang="en-US" smtClean="0"/>
              <a:pPr/>
              <a:t>8/16/2016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DF9AD8-B3EC-4AC8-8D2C-3BEEBE6C38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26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19E5E4-F96F-4F24-9747-42B64B09D619}" type="datetimeFigureOut">
              <a:rPr lang="en-US" smtClean="0"/>
              <a:pPr/>
              <a:t>8/16/2016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DF9AD8-B3EC-4AC8-8D2C-3BEEBE6C38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95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19E5E4-F96F-4F24-9747-42B64B09D619}" type="datetimeFigureOut">
              <a:rPr lang="en-US" smtClean="0"/>
              <a:pPr/>
              <a:t>8/16/2016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DF9AD8-B3EC-4AC8-8D2C-3BEEBE6C38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0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4733925"/>
            <a:ext cx="1371604" cy="428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655820"/>
            <a:ext cx="1219200" cy="48768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772400" y="4705350"/>
            <a:ext cx="838200" cy="126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57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pn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11" Type="http://schemas.openxmlformats.org/officeDocument/2006/relationships/image" Target="../media/image63.png"/><Relationship Id="rId5" Type="http://schemas.openxmlformats.org/officeDocument/2006/relationships/image" Target="../media/image57.jpg"/><Relationship Id="rId10" Type="http://schemas.openxmlformats.org/officeDocument/2006/relationships/image" Target="../media/image62.jpg"/><Relationship Id="rId4" Type="http://schemas.openxmlformats.org/officeDocument/2006/relationships/image" Target="../media/image56.jpeg"/><Relationship Id="rId9" Type="http://schemas.openxmlformats.org/officeDocument/2006/relationships/image" Target="../media/image6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26" Type="http://schemas.openxmlformats.org/officeDocument/2006/relationships/image" Target="../media/image86.jpg"/><Relationship Id="rId3" Type="http://schemas.openxmlformats.org/officeDocument/2006/relationships/image" Target="../media/image64.png"/><Relationship Id="rId21" Type="http://schemas.openxmlformats.org/officeDocument/2006/relationships/image" Target="../media/image81.jpg"/><Relationship Id="rId7" Type="http://schemas.openxmlformats.org/officeDocument/2006/relationships/image" Target="../media/image67.jp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5" Type="http://schemas.openxmlformats.org/officeDocument/2006/relationships/image" Target="../media/image85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6.png"/><Relationship Id="rId20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24" Type="http://schemas.openxmlformats.org/officeDocument/2006/relationships/image" Target="../media/image84.jpg"/><Relationship Id="rId5" Type="http://schemas.openxmlformats.org/officeDocument/2006/relationships/image" Target="../media/image63.png"/><Relationship Id="rId15" Type="http://schemas.openxmlformats.org/officeDocument/2006/relationships/image" Target="../media/image75.png"/><Relationship Id="rId23" Type="http://schemas.openxmlformats.org/officeDocument/2006/relationships/image" Target="../media/image83.jpg"/><Relationship Id="rId10" Type="http://schemas.openxmlformats.org/officeDocument/2006/relationships/image" Target="../media/image70.png"/><Relationship Id="rId19" Type="http://schemas.openxmlformats.org/officeDocument/2006/relationships/image" Target="../media/image79.jpg"/><Relationship Id="rId4" Type="http://schemas.openxmlformats.org/officeDocument/2006/relationships/image" Target="../media/image65.png"/><Relationship Id="rId9" Type="http://schemas.openxmlformats.org/officeDocument/2006/relationships/image" Target="../media/image69.jpg"/><Relationship Id="rId14" Type="http://schemas.openxmlformats.org/officeDocument/2006/relationships/image" Target="../media/image74.png"/><Relationship Id="rId22" Type="http://schemas.openxmlformats.org/officeDocument/2006/relationships/image" Target="../media/image82.jpg"/><Relationship Id="rId27" Type="http://schemas.openxmlformats.org/officeDocument/2006/relationships/image" Target="../media/image8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82.jpg"/><Relationship Id="rId18" Type="http://schemas.openxmlformats.org/officeDocument/2006/relationships/image" Target="../media/image87.jpg"/><Relationship Id="rId3" Type="http://schemas.openxmlformats.org/officeDocument/2006/relationships/image" Target="../media/image64.png"/><Relationship Id="rId7" Type="http://schemas.openxmlformats.org/officeDocument/2006/relationships/image" Target="../media/image67.jpg"/><Relationship Id="rId12" Type="http://schemas.openxmlformats.org/officeDocument/2006/relationships/image" Target="../media/image81.jpg"/><Relationship Id="rId17" Type="http://schemas.openxmlformats.org/officeDocument/2006/relationships/image" Target="../media/image86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80.jpg"/><Relationship Id="rId5" Type="http://schemas.openxmlformats.org/officeDocument/2006/relationships/image" Target="../media/image63.png"/><Relationship Id="rId15" Type="http://schemas.openxmlformats.org/officeDocument/2006/relationships/image" Target="../media/image84.jpg"/><Relationship Id="rId10" Type="http://schemas.openxmlformats.org/officeDocument/2006/relationships/image" Target="../media/image79.jpg"/><Relationship Id="rId4" Type="http://schemas.openxmlformats.org/officeDocument/2006/relationships/image" Target="../media/image65.png"/><Relationship Id="rId9" Type="http://schemas.openxmlformats.org/officeDocument/2006/relationships/image" Target="../media/image69.jpg"/><Relationship Id="rId14" Type="http://schemas.openxmlformats.org/officeDocument/2006/relationships/image" Target="../media/image8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9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microsoft.com/office/2007/relationships/media" Target="../media/media1.avi"/><Relationship Id="rId7" Type="http://schemas.openxmlformats.org/officeDocument/2006/relationships/image" Target="../media/image97.png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6" Type="http://schemas.openxmlformats.org/officeDocument/2006/relationships/image" Target="../media/image96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10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97.png"/><Relationship Id="rId4" Type="http://schemas.openxmlformats.org/officeDocument/2006/relationships/image" Target="../media/image102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3.jpeg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11" Type="http://schemas.openxmlformats.org/officeDocument/2006/relationships/image" Target="../media/image127.png"/><Relationship Id="rId5" Type="http://schemas.openxmlformats.org/officeDocument/2006/relationships/image" Target="../media/image121.jpeg"/><Relationship Id="rId10" Type="http://schemas.openxmlformats.org/officeDocument/2006/relationships/image" Target="../media/image126.png"/><Relationship Id="rId4" Type="http://schemas.openxmlformats.org/officeDocument/2006/relationships/image" Target="../media/image120.jpeg"/><Relationship Id="rId9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64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36.jpeg"/><Relationship Id="rId5" Type="http://schemas.openxmlformats.org/officeDocument/2006/relationships/image" Target="../media/image130.png"/><Relationship Id="rId10" Type="http://schemas.openxmlformats.org/officeDocument/2006/relationships/image" Target="../media/image135.jpeg"/><Relationship Id="rId4" Type="http://schemas.openxmlformats.org/officeDocument/2006/relationships/image" Target="../media/image129.png"/><Relationship Id="rId9" Type="http://schemas.openxmlformats.org/officeDocument/2006/relationships/image" Target="../media/image13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8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image" Target="../media/image15.jp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8.jpeg"/><Relationship Id="rId7" Type="http://schemas.openxmlformats.org/officeDocument/2006/relationships/image" Target="../media/image1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64.png"/><Relationship Id="rId5" Type="http://schemas.openxmlformats.org/officeDocument/2006/relationships/image" Target="../media/image139.jpeg"/><Relationship Id="rId10" Type="http://schemas.openxmlformats.org/officeDocument/2006/relationships/image" Target="../media/image142.jpe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eg"/><Relationship Id="rId4" Type="http://schemas.openxmlformats.org/officeDocument/2006/relationships/image" Target="../media/image1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50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56.jpeg"/><Relationship Id="rId4" Type="http://schemas.openxmlformats.org/officeDocument/2006/relationships/image" Target="../media/image1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jpeg"/><Relationship Id="rId4" Type="http://schemas.openxmlformats.org/officeDocument/2006/relationships/image" Target="../media/image1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92000" y="1123950"/>
            <a:ext cx="118872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15482" y="3333750"/>
            <a:ext cx="9144000" cy="781050"/>
          </a:xfrm>
        </p:spPr>
        <p:txBody>
          <a:bodyPr>
            <a:noAutofit/>
          </a:bodyPr>
          <a:lstStyle/>
          <a:p>
            <a:r>
              <a:rPr lang="en-US" sz="1800" dirty="0" smtClean="0"/>
              <a:t>Chloe LeGendre    Xueming Yu    Dai Liu    Jay Busch    Andrew Jones </a:t>
            </a:r>
          </a:p>
          <a:p>
            <a:r>
              <a:rPr lang="en-US" sz="1800" dirty="0" smtClean="0"/>
              <a:t>Sumanta Pattanaik</a:t>
            </a:r>
            <a:r>
              <a:rPr lang="en-US" sz="1800" baseline="30000" dirty="0" smtClean="0"/>
              <a:t>1</a:t>
            </a:r>
            <a:r>
              <a:rPr lang="en-US" sz="1800" dirty="0" smtClean="0"/>
              <a:t>   Paul Debevec</a:t>
            </a:r>
          </a:p>
          <a:p>
            <a:endParaRPr lang="en-US" sz="900" dirty="0"/>
          </a:p>
          <a:p>
            <a:r>
              <a:rPr lang="en-US" sz="1600" dirty="0" smtClean="0"/>
              <a:t>USC Institute for Creative Technologies	      University of Central Florida</a:t>
            </a:r>
            <a:r>
              <a:rPr lang="en-US" sz="1600" baseline="30000" dirty="0" smtClean="0"/>
              <a:t>1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6958"/>
            <a:ext cx="9145494" cy="950119"/>
          </a:xfrm>
        </p:spPr>
        <p:txBody>
          <a:bodyPr>
            <a:noAutofit/>
          </a:bodyPr>
          <a:lstStyle/>
          <a:p>
            <a:r>
              <a:rPr lang="en-US" sz="2800" dirty="0" smtClean="0"/>
              <a:t>Practical Multispectral Lighting Reproduction</a:t>
            </a:r>
            <a:endParaRPr lang="en-US" sz="28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5" t="15926" r="24375" b="21852"/>
          <a:stretch/>
        </p:blipFill>
        <p:spPr>
          <a:xfrm>
            <a:off x="115482" y="1150832"/>
            <a:ext cx="1981201" cy="1762125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6" name="Picture 5" descr="\\glab\d2\Users\Jay\2016SIGGRAPH\MultiSpectral\Figure16_Composite\Jessica\crop02\Jessica_1327_4x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657" y="1150832"/>
            <a:ext cx="2343680" cy="1757760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:\Projects\2015_Spectrometer\MultiSpectral\Mattes\CompositingStills\Jessica\Spheres_CompositeJe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727" y="1150832"/>
            <a:ext cx="1761791" cy="1757760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7072" y="1150832"/>
            <a:ext cx="2465196" cy="1757760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26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609600" y="3562350"/>
            <a:ext cx="8153400" cy="68131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“A </a:t>
            </a:r>
            <a:r>
              <a:rPr lang="en-US" sz="1400" dirty="0"/>
              <a:t>Color Rendition Chart</a:t>
            </a:r>
            <a:r>
              <a:rPr lang="en-US" sz="1400" dirty="0" smtClean="0"/>
              <a:t>.” </a:t>
            </a:r>
            <a:r>
              <a:rPr lang="en-US" sz="1400" dirty="0" err="1" smtClean="0"/>
              <a:t>McCamy</a:t>
            </a:r>
            <a:r>
              <a:rPr lang="en-US" sz="1400" dirty="0" smtClean="0"/>
              <a:t> et al. [Journal of Applied Photographic Engineering 1976].</a:t>
            </a:r>
            <a:endParaRPr lang="en-US" sz="14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133350"/>
            <a:ext cx="86106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The </a:t>
            </a:r>
            <a:r>
              <a:rPr lang="en-US" sz="2800" dirty="0" err="1" smtClean="0"/>
              <a:t>ColorChecker</a:t>
            </a:r>
            <a:r>
              <a:rPr lang="en-US" sz="2800" dirty="0" smtClean="0"/>
              <a:t>™ Chart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784" y="895349"/>
            <a:ext cx="2438400" cy="24384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5" name="Picture 2" descr="http://www.nap.edu/openbook/0309096251/xhtml/images/p2000d421g11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184" y="895350"/>
            <a:ext cx="3673032" cy="2438400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4131608"/>
            <a:ext cx="8458200" cy="68131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 smtClean="0"/>
              <a:t>“Illuminant spectrum estimation using a digital color camera and a color chart.” Shi et al. [SPIE 2014].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6057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glab\d1\Projects\MultiSpectral\Video2_Images\05_VisualEquation\LMatrix_BlackGri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19" b="50000"/>
          <a:stretch/>
        </p:blipFill>
        <p:spPr bwMode="auto">
          <a:xfrm>
            <a:off x="719552" y="907809"/>
            <a:ext cx="1548352" cy="1295400"/>
          </a:xfrm>
          <a:prstGeom prst="rect">
            <a:avLst/>
          </a:prstGeom>
          <a:noFill/>
          <a:ln w="31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glab\d1\Projects\MultiSpectral\Video2_Images\05_VisualEquation\LMatrix_BlackGri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0" t="490" r="33060" b="49510"/>
          <a:stretch/>
        </p:blipFill>
        <p:spPr bwMode="auto">
          <a:xfrm>
            <a:off x="2953704" y="907809"/>
            <a:ext cx="1548352" cy="1295400"/>
          </a:xfrm>
          <a:prstGeom prst="rect">
            <a:avLst/>
          </a:prstGeom>
          <a:noFill/>
          <a:ln w="31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\glab\d1\Projects\MultiSpectral\Video2_Images\05_VisualEquation\LMatrix_BlackGri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0" b="50000"/>
          <a:stretch/>
        </p:blipFill>
        <p:spPr bwMode="auto">
          <a:xfrm>
            <a:off x="5163504" y="895350"/>
            <a:ext cx="1548352" cy="1295400"/>
          </a:xfrm>
          <a:prstGeom prst="rect">
            <a:avLst/>
          </a:prstGeom>
          <a:noFill/>
          <a:ln w="31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glab\d1\Projects\MultiSpectral\Video2_Images\05_VisualEquation\LMatrix_BlackGri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t="50000" r="66044"/>
          <a:stretch/>
        </p:blipFill>
        <p:spPr bwMode="auto">
          <a:xfrm>
            <a:off x="719552" y="2724150"/>
            <a:ext cx="1548352" cy="1295400"/>
          </a:xfrm>
          <a:prstGeom prst="rect">
            <a:avLst/>
          </a:prstGeom>
          <a:noFill/>
          <a:ln w="31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glab\d1\Projects\MultiSpectral\Video2_Images\05_VisualEquation\LMatrix_BlackGri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2" t="49262" r="32947" b="738"/>
          <a:stretch/>
        </p:blipFill>
        <p:spPr bwMode="auto">
          <a:xfrm>
            <a:off x="2953704" y="2724150"/>
            <a:ext cx="1548352" cy="1295400"/>
          </a:xfrm>
          <a:prstGeom prst="rect">
            <a:avLst/>
          </a:prstGeom>
          <a:noFill/>
          <a:ln w="31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glab\d1\Projects\MultiSpectral\Video2_Images\05_VisualEquation\LMatrix_BlackGri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0" t="50000" r="19"/>
          <a:stretch/>
        </p:blipFill>
        <p:spPr bwMode="auto">
          <a:xfrm>
            <a:off x="5163504" y="2724150"/>
            <a:ext cx="1548352" cy="1295400"/>
          </a:xfrm>
          <a:prstGeom prst="rect">
            <a:avLst/>
          </a:prstGeom>
          <a:noFill/>
          <a:ln w="31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33106" y="1865886"/>
            <a:ext cx="1495019" cy="1257828"/>
          </a:xfrm>
          <a:prstGeom prst="rect">
            <a:avLst/>
          </a:prstGeom>
          <a:noFill/>
          <a:ln w="31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6704" y="135255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α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R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∙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319264" y="1389161"/>
            <a:ext cx="63444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</a:t>
            </a:r>
            <a:r>
              <a:rPr lang="el-GR" sz="1400" dirty="0" smtClean="0"/>
              <a:t>α</a:t>
            </a:r>
            <a:r>
              <a:rPr lang="en-US" sz="1400" b="1" baseline="-25000" dirty="0" smtClean="0">
                <a:solidFill>
                  <a:srgbClr val="00B050"/>
                </a:solidFill>
              </a:rPr>
              <a:t>G</a:t>
            </a:r>
            <a:r>
              <a:rPr lang="en-US" sz="1400" i="1" baseline="-25000" dirty="0" smtClean="0">
                <a:solidFill>
                  <a:srgbClr val="00B050"/>
                </a:solidFill>
              </a:rPr>
              <a:t> </a:t>
            </a:r>
            <a:r>
              <a:rPr lang="en-US" sz="1400" i="1" dirty="0" smtClean="0"/>
              <a:t>∙</a:t>
            </a:r>
          </a:p>
          <a:p>
            <a:endParaRPr lang="en-US" sz="1400" i="1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4605264" y="1413557"/>
            <a:ext cx="63444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</a:t>
            </a:r>
            <a:r>
              <a:rPr lang="el-GR" sz="1400" dirty="0" smtClean="0"/>
              <a:t>α</a:t>
            </a:r>
            <a:r>
              <a:rPr lang="en-US" sz="1400" b="1" baseline="-25000" dirty="0" smtClean="0">
                <a:solidFill>
                  <a:srgbClr val="0070C0"/>
                </a:solidFill>
              </a:rPr>
              <a:t>B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∙</a:t>
            </a:r>
          </a:p>
          <a:p>
            <a:endParaRPr lang="en-US" sz="14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134304" y="3159427"/>
            <a:ext cx="63444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</a:t>
            </a:r>
            <a:r>
              <a:rPr lang="el-GR" sz="1400" dirty="0" smtClean="0"/>
              <a:t>α</a:t>
            </a:r>
            <a:r>
              <a:rPr lang="en-US" sz="1400" b="1" baseline="-25000" dirty="0" smtClean="0">
                <a:solidFill>
                  <a:srgbClr val="00FFCC"/>
                </a:solidFill>
              </a:rPr>
              <a:t>C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∙</a:t>
            </a:r>
          </a:p>
          <a:p>
            <a:endParaRPr lang="en-US" sz="14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2319264" y="3128300"/>
            <a:ext cx="63444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</a:t>
            </a:r>
            <a:r>
              <a:rPr lang="el-GR" sz="1400" dirty="0" smtClean="0"/>
              <a:t>α</a:t>
            </a:r>
            <a:r>
              <a:rPr lang="en-US" sz="1400" b="1" baseline="-25000" dirty="0" smtClean="0">
                <a:solidFill>
                  <a:srgbClr val="FFC000"/>
                </a:solidFill>
              </a:rPr>
              <a:t>A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∙</a:t>
            </a:r>
          </a:p>
          <a:p>
            <a:endParaRPr lang="en-US" sz="1400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4587336" y="3123078"/>
            <a:ext cx="63444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</a:t>
            </a:r>
            <a:r>
              <a:rPr lang="el-GR" sz="1400" dirty="0" smtClean="0"/>
              <a:t>α</a:t>
            </a:r>
            <a:r>
              <a:rPr lang="en-US" sz="1400" b="1" baseline="-25000" dirty="0" smtClean="0"/>
              <a:t>W </a:t>
            </a:r>
            <a:r>
              <a:rPr lang="en-US" sz="1400" dirty="0" smtClean="0"/>
              <a:t>∙</a:t>
            </a:r>
          </a:p>
          <a:p>
            <a:endParaRPr lang="en-US" sz="14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6916104" y="234315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≈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9552" y="2187023"/>
            <a:ext cx="154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red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2953704" y="2192920"/>
            <a:ext cx="154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green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167600" y="2186412"/>
            <a:ext cx="154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blue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719552" y="4019550"/>
            <a:ext cx="154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cyan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2953704" y="4019550"/>
            <a:ext cx="154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amber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163504" y="4058457"/>
            <a:ext cx="154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white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7379773" y="3186097"/>
            <a:ext cx="154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color chart </a:t>
            </a:r>
          </a:p>
          <a:p>
            <a:pPr algn="ctr"/>
            <a:r>
              <a:rPr lang="en-US" sz="1600" dirty="0" smtClean="0"/>
              <a:t>lit by tungsten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2267904" y="1359857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+ 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536743" y="1388862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+ 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541225" y="3098791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+ 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282182" y="3116070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+ 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76200" y="3116070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+ 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60" y="968646"/>
            <a:ext cx="1447312" cy="12089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224" y="952746"/>
            <a:ext cx="1447312" cy="12089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048" y="951043"/>
            <a:ext cx="1447311" cy="12089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" y="2755513"/>
            <a:ext cx="1447311" cy="12089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225" y="2774688"/>
            <a:ext cx="1447311" cy="120893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048" y="2755513"/>
            <a:ext cx="1447310" cy="120893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842" y="3735425"/>
            <a:ext cx="393546" cy="393546"/>
          </a:xfrm>
          <a:prstGeom prst="rect">
            <a:avLst/>
          </a:prstGeom>
        </p:spPr>
      </p:pic>
      <p:sp>
        <p:nvSpPr>
          <p:cNvPr id="39" name="Title 1"/>
          <p:cNvSpPr txBox="1">
            <a:spLocks/>
          </p:cNvSpPr>
          <p:nvPr/>
        </p:nvSpPr>
        <p:spPr>
          <a:xfrm>
            <a:off x="457200" y="114300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Matching A Color Chart with Multispectral LEDs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889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9" grpId="0"/>
      <p:bldP spid="10" grpId="0"/>
      <p:bldP spid="18" grpId="0"/>
      <p:bldP spid="19" grpId="0"/>
      <p:bldP spid="20" grpId="0"/>
      <p:bldP spid="21" grpId="0"/>
      <p:bldP spid="22" grpId="0"/>
      <p:bldP spid="23" grpId="0"/>
      <p:bldP spid="16" grpId="0"/>
      <p:bldP spid="25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14300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Matching A Color Chart with Multispectral LEDs</a:t>
            </a:r>
            <a:endParaRPr lang="en-US" sz="24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210293" y="1368830"/>
            <a:ext cx="1641637" cy="549137"/>
            <a:chOff x="263363" y="1358548"/>
            <a:chExt cx="1641637" cy="549137"/>
          </a:xfrm>
        </p:grpSpPr>
        <p:sp>
          <p:nvSpPr>
            <p:cNvPr id="30" name="TextBox 29"/>
            <p:cNvSpPr txBox="1"/>
            <p:nvPr/>
          </p:nvSpPr>
          <p:spPr>
            <a:xfrm>
              <a:off x="263363" y="1358548"/>
              <a:ext cx="1641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RGBCAW</a:t>
              </a:r>
              <a:endParaRPr lang="en-US" sz="1600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504551" y="1658864"/>
              <a:ext cx="1150299" cy="248821"/>
              <a:chOff x="3818853" y="4196477"/>
              <a:chExt cx="1150299" cy="248821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3"/>
              <a:srcRect r="1453" b="46968"/>
              <a:stretch/>
            </p:blipFill>
            <p:spPr>
              <a:xfrm>
                <a:off x="3818853" y="4196477"/>
                <a:ext cx="600747" cy="204073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3"/>
              <a:srcRect t="45978" r="2731" b="-5470"/>
              <a:stretch/>
            </p:blipFill>
            <p:spPr>
              <a:xfrm>
                <a:off x="4376199" y="4216369"/>
                <a:ext cx="592953" cy="228929"/>
              </a:xfrm>
              <a:prstGeom prst="rect">
                <a:avLst/>
              </a:pr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198796" y="2659950"/>
            <a:ext cx="1646800" cy="544287"/>
            <a:chOff x="244872" y="2655541"/>
            <a:chExt cx="1646800" cy="544287"/>
          </a:xfrm>
        </p:grpSpPr>
        <p:sp>
          <p:nvSpPr>
            <p:cNvPr id="34" name="TextBox 33"/>
            <p:cNvSpPr txBox="1"/>
            <p:nvPr/>
          </p:nvSpPr>
          <p:spPr>
            <a:xfrm>
              <a:off x="244872" y="2655541"/>
              <a:ext cx="164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RGBW</a:t>
              </a:r>
              <a:endParaRPr lang="en-US" sz="1600" dirty="0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690504" y="2951452"/>
              <a:ext cx="775586" cy="248376"/>
              <a:chOff x="5506587" y="4167573"/>
              <a:chExt cx="775586" cy="248376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3"/>
              <a:srcRect r="1453" b="46968"/>
              <a:stretch/>
            </p:blipFill>
            <p:spPr>
              <a:xfrm>
                <a:off x="5506587" y="4167573"/>
                <a:ext cx="600747" cy="204073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3"/>
              <a:srcRect l="67760" t="45978" r="2731" b="-5470"/>
              <a:stretch/>
            </p:blipFill>
            <p:spPr>
              <a:xfrm>
                <a:off x="6102287" y="4187020"/>
                <a:ext cx="179886" cy="228929"/>
              </a:xfrm>
              <a:prstGeom prst="rect">
                <a:avLst/>
              </a:prstGeom>
            </p:spPr>
          </p:pic>
        </p:grpSp>
      </p:grpSp>
      <p:grpSp>
        <p:nvGrpSpPr>
          <p:cNvPr id="42" name="Group 41"/>
          <p:cNvGrpSpPr/>
          <p:nvPr/>
        </p:nvGrpSpPr>
        <p:grpSpPr>
          <a:xfrm>
            <a:off x="173741" y="3953227"/>
            <a:ext cx="1646800" cy="509073"/>
            <a:chOff x="173741" y="3953227"/>
            <a:chExt cx="1646800" cy="509073"/>
          </a:xfrm>
        </p:grpSpPr>
        <p:sp>
          <p:nvSpPr>
            <p:cNvPr id="38" name="TextBox 37"/>
            <p:cNvSpPr txBox="1"/>
            <p:nvPr/>
          </p:nvSpPr>
          <p:spPr>
            <a:xfrm>
              <a:off x="173741" y="3953227"/>
              <a:ext cx="164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RGB</a:t>
              </a:r>
              <a:endParaRPr lang="en-US" sz="1600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r="1453" b="46968"/>
            <a:stretch/>
          </p:blipFill>
          <p:spPr>
            <a:xfrm>
              <a:off x="704857" y="4258227"/>
              <a:ext cx="600747" cy="204073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231409" y="5560704"/>
            <a:ext cx="1641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RGBCAW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46569" y="6669130"/>
            <a:ext cx="1641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RGBW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12663" y="7888456"/>
            <a:ext cx="1641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RGB</a:t>
            </a:r>
            <a:endParaRPr lang="en-US" sz="1400" dirty="0">
              <a:solidFill>
                <a:srgbClr val="0070C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590800" y="633232"/>
            <a:ext cx="4030640" cy="433467"/>
            <a:chOff x="2737107" y="633232"/>
            <a:chExt cx="4030640" cy="433467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107" y="658023"/>
              <a:ext cx="383884" cy="383884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4201" y="664565"/>
              <a:ext cx="393546" cy="393546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909" y="633232"/>
              <a:ext cx="433467" cy="433467"/>
            </a:xfrm>
            <a:prstGeom prst="rect">
              <a:avLst/>
            </a:prstGeom>
            <a:ln w="6350">
              <a:noFill/>
            </a:ln>
          </p:spPr>
        </p:pic>
      </p:grpSp>
      <p:sp>
        <p:nvSpPr>
          <p:cNvPr id="59" name="TextBox 58"/>
          <p:cNvSpPr txBox="1"/>
          <p:nvPr/>
        </p:nvSpPr>
        <p:spPr>
          <a:xfrm>
            <a:off x="7086600" y="1396228"/>
            <a:ext cx="2366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avg. error &lt; 2%</a:t>
            </a:r>
            <a:endParaRPr lang="en-US" dirty="0"/>
          </a:p>
        </p:txBody>
      </p:sp>
      <p:grpSp>
        <p:nvGrpSpPr>
          <p:cNvPr id="899" name="Group 898"/>
          <p:cNvGrpSpPr/>
          <p:nvPr/>
        </p:nvGrpSpPr>
        <p:grpSpPr>
          <a:xfrm>
            <a:off x="1946084" y="1142095"/>
            <a:ext cx="5251832" cy="1054100"/>
            <a:chOff x="2133726" y="1142095"/>
            <a:chExt cx="5251832" cy="10541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726" y="1142095"/>
              <a:ext cx="1587500" cy="10541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5892" y="1142095"/>
              <a:ext cx="1587500" cy="10541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058" y="1142095"/>
              <a:ext cx="1587500" cy="1054100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1944765" y="2448258"/>
            <a:ext cx="5254470" cy="1054100"/>
            <a:chOff x="2133726" y="2448258"/>
            <a:chExt cx="5254470" cy="10541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726" y="2448258"/>
              <a:ext cx="1587500" cy="10541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211" y="2448258"/>
              <a:ext cx="1587500" cy="10541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696" y="2448258"/>
              <a:ext cx="1587500" cy="1054100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1946871" y="3754421"/>
            <a:ext cx="5250259" cy="1054100"/>
            <a:chOff x="2135299" y="3754421"/>
            <a:chExt cx="5250259" cy="10541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299" y="3754421"/>
              <a:ext cx="1587500" cy="10541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679" y="3754421"/>
              <a:ext cx="1587500" cy="10541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058" y="3754421"/>
              <a:ext cx="1587500" cy="1054100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>
            <a:off x="1946084" y="5341431"/>
            <a:ext cx="5251831" cy="1054099"/>
            <a:chOff x="2133726" y="1142095"/>
            <a:chExt cx="5251831" cy="1054099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726" y="1142095"/>
              <a:ext cx="1587499" cy="1054099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5892" y="1142095"/>
              <a:ext cx="1587499" cy="1054099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058" y="1142095"/>
              <a:ext cx="1587499" cy="1054099"/>
            </a:xfrm>
            <a:prstGeom prst="rect">
              <a:avLst/>
            </a:prstGeom>
          </p:spPr>
        </p:pic>
      </p:grpSp>
      <p:grpSp>
        <p:nvGrpSpPr>
          <p:cNvPr id="104" name="Group 103"/>
          <p:cNvGrpSpPr/>
          <p:nvPr/>
        </p:nvGrpSpPr>
        <p:grpSpPr>
          <a:xfrm>
            <a:off x="1944765" y="6647594"/>
            <a:ext cx="5254469" cy="1054099"/>
            <a:chOff x="2133726" y="2448258"/>
            <a:chExt cx="5254469" cy="1054099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726" y="2448258"/>
              <a:ext cx="1587499" cy="1054099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211" y="2448258"/>
              <a:ext cx="1587499" cy="1054099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696" y="2448258"/>
              <a:ext cx="1587499" cy="1054099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1946871" y="7953757"/>
            <a:ext cx="5250258" cy="1054099"/>
            <a:chOff x="2135299" y="3754421"/>
            <a:chExt cx="5250258" cy="1054099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299" y="3754421"/>
              <a:ext cx="1587499" cy="1054099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679" y="3754421"/>
              <a:ext cx="1587499" cy="1054099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058" y="3754421"/>
              <a:ext cx="1587499" cy="1054099"/>
            </a:xfrm>
            <a:prstGeom prst="rect">
              <a:avLst/>
            </a:prstGeom>
          </p:spPr>
        </p:pic>
      </p:grpSp>
      <p:grpSp>
        <p:nvGrpSpPr>
          <p:cNvPr id="124" name="Group 123"/>
          <p:cNvGrpSpPr/>
          <p:nvPr/>
        </p:nvGrpSpPr>
        <p:grpSpPr>
          <a:xfrm>
            <a:off x="1945298" y="1143712"/>
            <a:ext cx="5251832" cy="1054100"/>
            <a:chOff x="2133726" y="1142095"/>
            <a:chExt cx="5251832" cy="1054100"/>
          </a:xfrm>
        </p:grpSpPr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726" y="1142095"/>
              <a:ext cx="1587500" cy="1054100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5892" y="1142095"/>
              <a:ext cx="1587500" cy="1054100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058" y="1142095"/>
              <a:ext cx="1587500" cy="1054100"/>
            </a:xfrm>
            <a:prstGeom prst="rect">
              <a:avLst/>
            </a:prstGeom>
          </p:spPr>
        </p:pic>
      </p:grpSp>
      <p:grpSp>
        <p:nvGrpSpPr>
          <p:cNvPr id="128" name="Group 127"/>
          <p:cNvGrpSpPr/>
          <p:nvPr/>
        </p:nvGrpSpPr>
        <p:grpSpPr>
          <a:xfrm>
            <a:off x="1943979" y="2449875"/>
            <a:ext cx="5254470" cy="1054100"/>
            <a:chOff x="2133726" y="2448258"/>
            <a:chExt cx="5254470" cy="1054100"/>
          </a:xfrm>
        </p:grpSpPr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726" y="2448258"/>
              <a:ext cx="1587500" cy="1054100"/>
            </a:xfrm>
            <a:prstGeom prst="rect">
              <a:avLst/>
            </a:prstGeom>
          </p:spPr>
        </p:pic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211" y="2448258"/>
              <a:ext cx="1587500" cy="1054100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696" y="2448258"/>
              <a:ext cx="1587500" cy="1054100"/>
            </a:xfrm>
            <a:prstGeom prst="rect">
              <a:avLst/>
            </a:prstGeom>
          </p:spPr>
        </p:pic>
      </p:grpSp>
      <p:grpSp>
        <p:nvGrpSpPr>
          <p:cNvPr id="132" name="Group 131"/>
          <p:cNvGrpSpPr/>
          <p:nvPr/>
        </p:nvGrpSpPr>
        <p:grpSpPr>
          <a:xfrm>
            <a:off x="1946085" y="3756038"/>
            <a:ext cx="5250259" cy="1054100"/>
            <a:chOff x="2135299" y="3754421"/>
            <a:chExt cx="5250259" cy="1054100"/>
          </a:xfrm>
        </p:grpSpPr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299" y="3754421"/>
              <a:ext cx="1587500" cy="1054100"/>
            </a:xfrm>
            <a:prstGeom prst="rect">
              <a:avLst/>
            </a:prstGeom>
          </p:spPr>
        </p:pic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679" y="3754421"/>
              <a:ext cx="1587500" cy="1054100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058" y="3754421"/>
              <a:ext cx="1587500" cy="1054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622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6.17284E-7 L 0 -0.8166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08642E-6 L 0 -0.8163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5679E-6 L 0 -0.8145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14300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Matching A Color Chart with Multispectral LEDs</a:t>
            </a:r>
            <a:endParaRPr lang="en-US" sz="24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210293" y="1368830"/>
            <a:ext cx="1641637" cy="549137"/>
            <a:chOff x="263363" y="1358548"/>
            <a:chExt cx="1641637" cy="549137"/>
          </a:xfrm>
        </p:grpSpPr>
        <p:sp>
          <p:nvSpPr>
            <p:cNvPr id="30" name="TextBox 29"/>
            <p:cNvSpPr txBox="1"/>
            <p:nvPr/>
          </p:nvSpPr>
          <p:spPr>
            <a:xfrm>
              <a:off x="263363" y="1358548"/>
              <a:ext cx="1641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RGBCAW</a:t>
              </a:r>
              <a:endParaRPr lang="en-US" sz="1600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504551" y="1658864"/>
              <a:ext cx="1150299" cy="248821"/>
              <a:chOff x="3818853" y="4196477"/>
              <a:chExt cx="1150299" cy="248821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3"/>
              <a:srcRect r="1453" b="46968"/>
              <a:stretch/>
            </p:blipFill>
            <p:spPr>
              <a:xfrm>
                <a:off x="3818853" y="4196477"/>
                <a:ext cx="600747" cy="204073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3"/>
              <a:srcRect t="45978" r="2731" b="-5470"/>
              <a:stretch/>
            </p:blipFill>
            <p:spPr>
              <a:xfrm>
                <a:off x="4376199" y="4216369"/>
                <a:ext cx="592953" cy="228929"/>
              </a:xfrm>
              <a:prstGeom prst="rect">
                <a:avLst/>
              </a:pr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198796" y="2659950"/>
            <a:ext cx="1646800" cy="544287"/>
            <a:chOff x="244872" y="2655541"/>
            <a:chExt cx="1646800" cy="544287"/>
          </a:xfrm>
        </p:grpSpPr>
        <p:sp>
          <p:nvSpPr>
            <p:cNvPr id="34" name="TextBox 33"/>
            <p:cNvSpPr txBox="1"/>
            <p:nvPr/>
          </p:nvSpPr>
          <p:spPr>
            <a:xfrm>
              <a:off x="244872" y="2655541"/>
              <a:ext cx="164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RGBW</a:t>
              </a:r>
              <a:endParaRPr lang="en-US" sz="1600" dirty="0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690504" y="2951452"/>
              <a:ext cx="775586" cy="248376"/>
              <a:chOff x="5506587" y="4167573"/>
              <a:chExt cx="775586" cy="248376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3"/>
              <a:srcRect r="1453" b="46968"/>
              <a:stretch/>
            </p:blipFill>
            <p:spPr>
              <a:xfrm>
                <a:off x="5506587" y="4167573"/>
                <a:ext cx="600747" cy="204073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3"/>
              <a:srcRect l="67760" t="45978" r="2731" b="-5470"/>
              <a:stretch/>
            </p:blipFill>
            <p:spPr>
              <a:xfrm>
                <a:off x="6102287" y="4187020"/>
                <a:ext cx="179886" cy="228929"/>
              </a:xfrm>
              <a:prstGeom prst="rect">
                <a:avLst/>
              </a:prstGeom>
            </p:spPr>
          </p:pic>
        </p:grpSp>
      </p:grpSp>
      <p:grpSp>
        <p:nvGrpSpPr>
          <p:cNvPr id="42" name="Group 41"/>
          <p:cNvGrpSpPr/>
          <p:nvPr/>
        </p:nvGrpSpPr>
        <p:grpSpPr>
          <a:xfrm>
            <a:off x="173741" y="3953227"/>
            <a:ext cx="1646800" cy="509073"/>
            <a:chOff x="173741" y="3953227"/>
            <a:chExt cx="1646800" cy="509073"/>
          </a:xfrm>
        </p:grpSpPr>
        <p:sp>
          <p:nvSpPr>
            <p:cNvPr id="38" name="TextBox 37"/>
            <p:cNvSpPr txBox="1"/>
            <p:nvPr/>
          </p:nvSpPr>
          <p:spPr>
            <a:xfrm>
              <a:off x="173741" y="3953227"/>
              <a:ext cx="164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RGB</a:t>
              </a:r>
              <a:endParaRPr lang="en-US" sz="1600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r="1453" b="46968"/>
            <a:stretch/>
          </p:blipFill>
          <p:spPr>
            <a:xfrm>
              <a:off x="704857" y="4258227"/>
              <a:ext cx="600747" cy="204073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2590800" y="633232"/>
            <a:ext cx="4030640" cy="433467"/>
            <a:chOff x="2737107" y="633232"/>
            <a:chExt cx="4030640" cy="433467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107" y="658023"/>
              <a:ext cx="383884" cy="383884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4201" y="664565"/>
              <a:ext cx="393546" cy="393546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909" y="633232"/>
              <a:ext cx="433467" cy="433467"/>
            </a:xfrm>
            <a:prstGeom prst="rect">
              <a:avLst/>
            </a:prstGeom>
            <a:ln w="6350">
              <a:noFill/>
            </a:ln>
          </p:spPr>
        </p:pic>
      </p:grpSp>
      <p:sp>
        <p:nvSpPr>
          <p:cNvPr id="59" name="TextBox 58"/>
          <p:cNvSpPr txBox="1"/>
          <p:nvPr/>
        </p:nvSpPr>
        <p:spPr>
          <a:xfrm>
            <a:off x="7086600" y="1396228"/>
            <a:ext cx="2366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avg. error &lt; 2%</a:t>
            </a:r>
            <a:endParaRPr lang="en-US" dirty="0"/>
          </a:p>
        </p:txBody>
      </p:sp>
      <p:grpSp>
        <p:nvGrpSpPr>
          <p:cNvPr id="899" name="Group 898"/>
          <p:cNvGrpSpPr/>
          <p:nvPr/>
        </p:nvGrpSpPr>
        <p:grpSpPr>
          <a:xfrm>
            <a:off x="1946084" y="1142095"/>
            <a:ext cx="5251832" cy="1054100"/>
            <a:chOff x="2133726" y="1142095"/>
            <a:chExt cx="5251832" cy="10541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726" y="1142095"/>
              <a:ext cx="1587500" cy="10541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5892" y="1142095"/>
              <a:ext cx="1587500" cy="10541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058" y="1142095"/>
              <a:ext cx="1587500" cy="1054100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1944765" y="2448258"/>
            <a:ext cx="5254470" cy="1054100"/>
            <a:chOff x="2133726" y="2448258"/>
            <a:chExt cx="5254470" cy="10541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726" y="2448258"/>
              <a:ext cx="1587500" cy="10541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211" y="2448258"/>
              <a:ext cx="1587500" cy="10541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696" y="2448258"/>
              <a:ext cx="1587500" cy="1054100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1946871" y="3754421"/>
            <a:ext cx="5250259" cy="1054100"/>
            <a:chOff x="2135299" y="3754421"/>
            <a:chExt cx="5250259" cy="10541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299" y="3754421"/>
              <a:ext cx="1587500" cy="10541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679" y="3754421"/>
              <a:ext cx="1587500" cy="10541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058" y="3754421"/>
              <a:ext cx="1587500" cy="1054100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1944765" y="1142095"/>
            <a:ext cx="5254470" cy="3666426"/>
            <a:chOff x="1944765" y="1142095"/>
            <a:chExt cx="5254470" cy="3666426"/>
          </a:xfrm>
        </p:grpSpPr>
        <p:grpSp>
          <p:nvGrpSpPr>
            <p:cNvPr id="57" name="Group 56"/>
            <p:cNvGrpSpPr/>
            <p:nvPr/>
          </p:nvGrpSpPr>
          <p:grpSpPr>
            <a:xfrm>
              <a:off x="1946084" y="1142095"/>
              <a:ext cx="5251832" cy="1054100"/>
              <a:chOff x="2133726" y="1142095"/>
              <a:chExt cx="5251832" cy="1054100"/>
            </a:xfrm>
          </p:grpSpPr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3726" y="1142095"/>
                <a:ext cx="1587500" cy="1054100"/>
              </a:xfrm>
              <a:prstGeom prst="rect">
                <a:avLst/>
              </a:prstGeom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5892" y="1142095"/>
                <a:ext cx="1587500" cy="1054100"/>
              </a:xfrm>
              <a:prstGeom prst="rect">
                <a:avLst/>
              </a:prstGeom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8058" y="1142095"/>
                <a:ext cx="1587500" cy="1054100"/>
              </a:xfrm>
              <a:prstGeom prst="rect">
                <a:avLst/>
              </a:prstGeom>
            </p:spPr>
          </p:pic>
        </p:grpSp>
        <p:grpSp>
          <p:nvGrpSpPr>
            <p:cNvPr id="58" name="Group 57"/>
            <p:cNvGrpSpPr/>
            <p:nvPr/>
          </p:nvGrpSpPr>
          <p:grpSpPr>
            <a:xfrm>
              <a:off x="1944765" y="2448258"/>
              <a:ext cx="5254470" cy="1054100"/>
              <a:chOff x="2133726" y="2448258"/>
              <a:chExt cx="5254470" cy="1054100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3726" y="2448258"/>
                <a:ext cx="1587500" cy="1054100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7211" y="2448258"/>
                <a:ext cx="1587500" cy="1054100"/>
              </a:xfrm>
              <a:prstGeom prst="rect">
                <a:avLst/>
              </a:prstGeom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0696" y="2448258"/>
                <a:ext cx="1587500" cy="1054100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1946871" y="3754421"/>
              <a:ext cx="5250259" cy="1054100"/>
              <a:chOff x="2135299" y="3754421"/>
              <a:chExt cx="5250259" cy="1054100"/>
            </a:xfrm>
          </p:grpSpPr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5299" y="3754421"/>
                <a:ext cx="1587500" cy="1054100"/>
              </a:xfrm>
              <a:prstGeom prst="rect">
                <a:avLst/>
              </a:prstGeom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6679" y="3754421"/>
                <a:ext cx="1587500" cy="1054100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8058" y="3754421"/>
                <a:ext cx="1587500" cy="10541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4228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 Color Chart Integrating a Hemisphere of Light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76" y="742950"/>
            <a:ext cx="7963647" cy="3981824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5" y="972014"/>
            <a:ext cx="1790964" cy="1743805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76" y="742951"/>
            <a:ext cx="7963647" cy="3981823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56" y="742949"/>
            <a:ext cx="7969967" cy="3984983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345481" y="4708328"/>
            <a:ext cx="4765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ColorChecker</a:t>
            </a:r>
            <a:r>
              <a:rPr lang="en-US" sz="1600" dirty="0" smtClean="0"/>
              <a:t> Nano Matte Finish (Edmund Optics)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56" y="742948"/>
            <a:ext cx="7969968" cy="3984984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4" name="Oval 13"/>
          <p:cNvSpPr/>
          <p:nvPr/>
        </p:nvSpPr>
        <p:spPr>
          <a:xfrm>
            <a:off x="3644900" y="1517650"/>
            <a:ext cx="497590" cy="516015"/>
          </a:xfrm>
          <a:prstGeom prst="ellipse">
            <a:avLst/>
          </a:prstGeom>
          <a:noFill/>
          <a:ln w="19050">
            <a:solidFill>
              <a:srgbClr val="AF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7172659" y="3190874"/>
            <a:ext cx="523875" cy="52387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69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14300"/>
            <a:ext cx="91440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Exposing a color chart to a narrow cone of light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345481" y="4708328"/>
            <a:ext cx="4765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ColorChecker</a:t>
            </a:r>
            <a:r>
              <a:rPr lang="en-US" sz="1600" dirty="0" smtClean="0"/>
              <a:t> Pico Matte Finish (Edmund Optics)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61" y="715371"/>
            <a:ext cx="5884079" cy="38029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61" y="715370"/>
            <a:ext cx="5884079" cy="38029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2" name="Parallelogram 11"/>
          <p:cNvSpPr/>
          <p:nvPr/>
        </p:nvSpPr>
        <p:spPr>
          <a:xfrm flipH="1">
            <a:off x="2438400" y="2266950"/>
            <a:ext cx="429768" cy="377098"/>
          </a:xfrm>
          <a:prstGeom prst="parallelogram">
            <a:avLst>
              <a:gd name="adj" fmla="val 14395"/>
            </a:avLst>
          </a:prstGeom>
          <a:noFill/>
          <a:ln w="1270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5105400" y="1276350"/>
            <a:ext cx="1625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10° diffuser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7781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/>
          </a:p>
        </p:txBody>
      </p:sp>
      <p:pic>
        <p:nvPicPr>
          <p:cNvPr id="7" name="PanTilt_N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965.6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671157"/>
            <a:ext cx="6172200" cy="4114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14300"/>
            <a:ext cx="91440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Exposing a color chart to narrow cones of light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667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utput-video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500" end="124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1150" y="742950"/>
            <a:ext cx="5905399" cy="40571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134" y="762000"/>
            <a:ext cx="5905500" cy="40572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134" y="3239868"/>
            <a:ext cx="2667000" cy="13335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Recording an Omnidirectional Color Chart Panorama</a:t>
            </a:r>
            <a:endParaRPr lang="en-US" sz="2400" dirty="0"/>
          </a:p>
        </p:txBody>
      </p:sp>
      <p:pic>
        <p:nvPicPr>
          <p:cNvPr id="8" name="PanTilt_N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21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8625" y="2960468"/>
            <a:ext cx="241935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7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34" y="761999"/>
            <a:ext cx="5411405" cy="371961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Recording an Omnidirectional Color Chart Panorama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905001" y="4552950"/>
            <a:ext cx="5369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original sampled color charts 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869833" y="4559521"/>
            <a:ext cx="5369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EXIF shutter speed map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21" y="761172"/>
            <a:ext cx="5399646" cy="37115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33" y="764578"/>
            <a:ext cx="5404333" cy="37081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12073" y="4559521"/>
            <a:ext cx="5369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HDR color chart panorama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135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Lighting a Subject with a Color Chart Panorama</a:t>
            </a:r>
            <a:endParaRPr lang="en-US" sz="2400" dirty="0"/>
          </a:p>
        </p:txBody>
      </p:sp>
      <p:pic>
        <p:nvPicPr>
          <p:cNvPr id="9221" name="Picture 5" descr="D:\ChloeLocalData\MultiSpectral\images\donna\IMG_0573_CC_Original_1x1_scal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88970"/>
            <a:ext cx="2317811" cy="231781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ChloeLocalData\MultiSpectral\images\donna\IMG_4424_1x1_duplicate_CCx2_scal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88970"/>
            <a:ext cx="2317811" cy="231781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91000" y="981820"/>
            <a:ext cx="2317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real photo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629400" y="962743"/>
            <a:ext cx="2317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light stage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68396" y="836934"/>
            <a:ext cx="3802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color chart panorama 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96" y="1276350"/>
            <a:ext cx="3802015" cy="2612125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45844" y="819150"/>
            <a:ext cx="3924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subject in light stage</a:t>
            </a:r>
            <a:endParaRPr lang="en-US" sz="1600" dirty="0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779" b="8112"/>
          <a:stretch/>
        </p:blipFill>
        <p:spPr bwMode="auto">
          <a:xfrm>
            <a:off x="146209" y="1271354"/>
            <a:ext cx="3924202" cy="2612123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99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s3-coversh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763851"/>
            <a:ext cx="4800600" cy="343082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5978156" y="763852"/>
            <a:ext cx="2362202" cy="3430820"/>
            <a:chOff x="5410200" y="755939"/>
            <a:chExt cx="2635624" cy="3827930"/>
          </a:xfrm>
        </p:grpSpPr>
        <p:pic>
          <p:nvPicPr>
            <p:cNvPr id="2" name="Picture 1" descr="grace_prob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11639" y="2305414"/>
              <a:ext cx="731345" cy="732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3" descr="rnl_prob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14479" y="984539"/>
              <a:ext cx="731345" cy="732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 descr="final0154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13039" y="755939"/>
              <a:ext cx="1564192" cy="1193725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9" name="Picture 8" descr="final0176r"/>
            <p:cNvPicPr>
              <a:picLocks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2071136"/>
              <a:ext cx="1567031" cy="1199403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20" name="Picture 11" descr="uffizi_prob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309813" y="3618744"/>
              <a:ext cx="731345" cy="732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4" descr="final0202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413039" y="3390144"/>
              <a:ext cx="1564192" cy="1193725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/>
              <a:tailEnd/>
            </a:ln>
          </p:spPr>
        </p:pic>
      </p:grpSp>
      <p:sp>
        <p:nvSpPr>
          <p:cNvPr id="13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Lighting Reproduction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85800" y="4334530"/>
            <a:ext cx="7650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“A Lighting Reproduction Approach to Live-Action Compositing”</a:t>
            </a:r>
          </a:p>
          <a:p>
            <a:pPr algn="ctr"/>
            <a:r>
              <a:rPr lang="en-US" sz="1600" dirty="0" smtClean="0"/>
              <a:t>Debevec et al. [SIGGRAPH  2002]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760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Fast Multispectral Lighting Environment Capture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685800" y="819150"/>
            <a:ext cx="7908831" cy="3754632"/>
            <a:chOff x="1524000" y="1200150"/>
            <a:chExt cx="6287771" cy="2985051"/>
          </a:xfrm>
        </p:grpSpPr>
        <p:pic>
          <p:nvPicPr>
            <p:cNvPr id="10242" name="Picture 2" descr="D:\ChloeLocalData\MultiSpectral\images\proberview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1200213"/>
              <a:ext cx="3468371" cy="2984988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3" name="Picture 3" descr="D:\ChloeLocalData\MultiSpectral\images\prober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24" t="28314" r="1902" b="2455"/>
            <a:stretch/>
          </p:blipFill>
          <p:spPr bwMode="auto">
            <a:xfrm>
              <a:off x="1524000" y="1200150"/>
              <a:ext cx="2542823" cy="2985051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667000" y="4705350"/>
            <a:ext cx="3312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HDR Capture Time 1.5 seconds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3256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Fast Multispectral Lighting Environment Capture</a:t>
            </a:r>
            <a:endParaRPr lang="en-US" sz="2400" dirty="0"/>
          </a:p>
        </p:txBody>
      </p:sp>
      <p:pic>
        <p:nvPicPr>
          <p:cNvPr id="6" name="Picture 3" descr="C:\SVN\MultiSpectral\images\blackball-latlo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3052359"/>
            <a:ext cx="3305175" cy="1652991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SVN\MultiSpectral\images\mirrorball-latlo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895350"/>
            <a:ext cx="3305175" cy="1652991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SVN\MultiSpectral\images\extracted_charts - Cop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757" y="1712745"/>
            <a:ext cx="2515479" cy="213588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ChloeLocalData\MultiSpectral\images\probervie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13410"/>
            <a:ext cx="1524000" cy="131160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57425" y="2599934"/>
            <a:ext cx="3305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u</a:t>
            </a:r>
            <a:r>
              <a:rPr lang="en-US" sz="1600" dirty="0" smtClean="0"/>
              <a:t>nwrapped </a:t>
            </a:r>
            <a:r>
              <a:rPr lang="en-US" sz="1600" dirty="0" err="1" smtClean="0"/>
              <a:t>lat</a:t>
            </a:r>
            <a:r>
              <a:rPr lang="en-US" sz="1600" dirty="0" smtClean="0"/>
              <a:t>-long mirror ball 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2247900" y="4712311"/>
            <a:ext cx="3305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u</a:t>
            </a:r>
            <a:r>
              <a:rPr lang="en-US" sz="1600" dirty="0" smtClean="0"/>
              <a:t>nwrapped </a:t>
            </a:r>
            <a:r>
              <a:rPr lang="en-US" sz="1600" dirty="0" err="1" smtClean="0"/>
              <a:t>lat</a:t>
            </a:r>
            <a:r>
              <a:rPr lang="en-US" sz="1600" dirty="0" smtClean="0"/>
              <a:t>-long black ball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065114" y="3943350"/>
            <a:ext cx="254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sparse color charts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65576" y="3535954"/>
            <a:ext cx="1539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</a:t>
            </a:r>
            <a:r>
              <a:rPr lang="en-US" sz="1600" dirty="0" smtClean="0"/>
              <a:t>riginal probe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5857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401955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Desired dataset: color chart appearance for every direction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455"/>
          <a:stretch/>
        </p:blipFill>
        <p:spPr bwMode="auto">
          <a:xfrm>
            <a:off x="1037843" y="742950"/>
            <a:ext cx="7068312" cy="30480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02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14400" y="401955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What we have: color chart appearance for five directions</a:t>
            </a:r>
            <a:endParaRPr lang="en-US" dirty="0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7843" y="742950"/>
            <a:ext cx="7068312" cy="304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50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6948" y="743829"/>
            <a:ext cx="7070103" cy="304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5800" y="401955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Color charts interpolated/extrapolated </a:t>
            </a:r>
            <a:r>
              <a:rPr lang="en-US" dirty="0"/>
              <a:t>to all directions, but low </a:t>
            </a:r>
            <a:r>
              <a:rPr lang="en-US" dirty="0" smtClean="0"/>
              <a:t>resolution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48" y="743830"/>
            <a:ext cx="7069207" cy="30483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6935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SVN\MultiSpectral\images\mirrorball-latlo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44" y="742950"/>
            <a:ext cx="7068312" cy="304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401955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RGB HDRI map tells us the white square color everywhere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7844" y="742950"/>
            <a:ext cx="7068312" cy="304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78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401955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Combined map produces chart estimates for all directions, consistent with both RGB HDRI maps and 5 chart observations</a:t>
            </a:r>
            <a:endParaRPr lang="en-US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7844" y="742950"/>
            <a:ext cx="7068312" cy="304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1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Lighting Reproduction Results</a:t>
            </a:r>
            <a:endParaRPr lang="en-US" sz="2800" dirty="0"/>
          </a:p>
        </p:txBody>
      </p:sp>
      <p:pic>
        <p:nvPicPr>
          <p:cNvPr id="3" name="Picture 2" descr="D:\ChloeLocalData\MultiSpectral\images\still_life\Real_Lighting_LS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876" y="1428750"/>
            <a:ext cx="2743200" cy="27432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ChloeLocalData\MultiSpectral\images\still_life\chartProber2_NNL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28750"/>
            <a:ext cx="2743200" cy="27432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ChloeLocalData\MultiSpectral\images\still_life\Prober_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73" y="1428750"/>
            <a:ext cx="2734290" cy="273429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16876" y="1084936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real photo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170813" y="1117151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light stage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55373" y="1117359"/>
            <a:ext cx="2734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lighting capture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384565" y="4324350"/>
            <a:ext cx="2366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avg. error &lt; 2%</a:t>
            </a:r>
            <a:endParaRPr lang="en-US" dirty="0"/>
          </a:p>
        </p:txBody>
      </p:sp>
      <p:pic>
        <p:nvPicPr>
          <p:cNvPr id="10" name="Picture 19" descr="andrea_exp_setup"/>
          <p:cNvPicPr>
            <a:picLocks noChangeAspect="1" noChangeArrowheads="1"/>
          </p:cNvPicPr>
          <p:nvPr/>
        </p:nvPicPr>
        <p:blipFill>
          <a:blip r:embed="rId6" cstate="print"/>
          <a:srcRect t="25590" r="74434" b="14438"/>
          <a:stretch>
            <a:fillRect/>
          </a:stretch>
        </p:blipFill>
        <p:spPr bwMode="auto">
          <a:xfrm>
            <a:off x="3216876" y="1424928"/>
            <a:ext cx="543180" cy="73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9" descr="andrea_exp_setup"/>
          <p:cNvPicPr>
            <a:picLocks noChangeAspect="1" noChangeArrowheads="1"/>
          </p:cNvPicPr>
          <p:nvPr/>
        </p:nvPicPr>
        <p:blipFill>
          <a:blip r:embed="rId6" cstate="print"/>
          <a:srcRect l="70307" t="25590" r="-2264" b="14438"/>
          <a:stretch>
            <a:fillRect/>
          </a:stretch>
        </p:blipFill>
        <p:spPr bwMode="auto">
          <a:xfrm>
            <a:off x="5310329" y="1424928"/>
            <a:ext cx="678974" cy="73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Group 12"/>
          <p:cNvGrpSpPr/>
          <p:nvPr/>
        </p:nvGrpSpPr>
        <p:grpSpPr>
          <a:xfrm>
            <a:off x="6967263" y="937463"/>
            <a:ext cx="1150299" cy="248821"/>
            <a:chOff x="3818853" y="4196477"/>
            <a:chExt cx="1150299" cy="24882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/>
            <a:srcRect r="1453" b="46968"/>
            <a:stretch/>
          </p:blipFill>
          <p:spPr>
            <a:xfrm>
              <a:off x="3818853" y="4196477"/>
              <a:ext cx="600747" cy="20407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/>
            <a:srcRect t="45978" r="2731" b="-5470"/>
            <a:stretch/>
          </p:blipFill>
          <p:spPr>
            <a:xfrm>
              <a:off x="4376199" y="4216369"/>
              <a:ext cx="592953" cy="2289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37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Relighting Results: Indoor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936157" y="4171950"/>
            <a:ext cx="174684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real environment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4171950"/>
            <a:ext cx="164592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</a:t>
            </a:r>
            <a:r>
              <a:rPr lang="en-US" sz="1600" dirty="0" smtClean="0"/>
              <a:t>ighting</a:t>
            </a:r>
            <a:r>
              <a:rPr lang="en-US" sz="1400" dirty="0" smtClean="0"/>
              <a:t> </a:t>
            </a:r>
            <a:r>
              <a:rPr lang="en-US" sz="1600" dirty="0" smtClean="0"/>
              <a:t>capture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740422" y="4187020"/>
            <a:ext cx="1641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light stage</a:t>
            </a:r>
            <a:endParaRPr lang="en-US" sz="1600" dirty="0"/>
          </a:p>
        </p:txBody>
      </p:sp>
      <p:pic>
        <p:nvPicPr>
          <p:cNvPr id="1026" name="Picture 2" descr="D:\ChloeLocalData\MultiSpectral\images\jonetta\IMG_1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42950"/>
            <a:ext cx="1645920" cy="16459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027" name="Picture 3" descr="D:\ChloeLocalData\MultiSpectral\images\jonetta\IMG_1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742950"/>
            <a:ext cx="1645920" cy="16459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028" name="Picture 4" descr="D:\ChloeLocalData\MultiSpectral\images\jonetta\IMG_12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742950"/>
            <a:ext cx="1645920" cy="16459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029" name="Picture 5" descr="D:\ChloeLocalData\MultiSpectral\images\jonetta\IMG_12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742950"/>
            <a:ext cx="1645920" cy="16459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030" name="Picture 6" descr="D:\ChloeLocalData\MultiSpectral\images\jonetta\IMG_129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742950"/>
            <a:ext cx="1645920" cy="16459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974" y="2495550"/>
            <a:ext cx="1645920" cy="164592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495550"/>
            <a:ext cx="1645920" cy="164592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95550"/>
            <a:ext cx="1645920" cy="164592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495550"/>
            <a:ext cx="1645920" cy="164592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2" descr="D:\ChloeLocalData\MultiSpectral\images\jonetta\IMG_1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495550"/>
            <a:ext cx="1645920" cy="16459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82104" y="4187020"/>
            <a:ext cx="164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light stage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3981610" y="4487336"/>
            <a:ext cx="1150299" cy="248821"/>
            <a:chOff x="3818853" y="4196477"/>
            <a:chExt cx="1150299" cy="2488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2"/>
            <a:srcRect r="1453" b="46968"/>
            <a:stretch/>
          </p:blipFill>
          <p:spPr>
            <a:xfrm>
              <a:off x="3818853" y="4196477"/>
              <a:ext cx="600747" cy="20407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2"/>
            <a:srcRect t="45978" r="2731" b="-5470"/>
            <a:stretch/>
          </p:blipFill>
          <p:spPr>
            <a:xfrm>
              <a:off x="4376199" y="4216369"/>
              <a:ext cx="592953" cy="228929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5927736" y="4482931"/>
            <a:ext cx="775586" cy="248376"/>
            <a:chOff x="5506587" y="4167573"/>
            <a:chExt cx="775586" cy="24837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2"/>
            <a:srcRect r="1453" b="46968"/>
            <a:stretch/>
          </p:blipFill>
          <p:spPr>
            <a:xfrm>
              <a:off x="5506587" y="4167573"/>
              <a:ext cx="600747" cy="20407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2"/>
            <a:srcRect l="67760" t="45978" r="2731" b="-5470"/>
            <a:stretch/>
          </p:blipFill>
          <p:spPr>
            <a:xfrm>
              <a:off x="6102287" y="4187020"/>
              <a:ext cx="179886" cy="228929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7225219" y="4170059"/>
            <a:ext cx="164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light stage</a:t>
            </a:r>
            <a:endParaRPr lang="en-US" sz="16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/>
          <a:srcRect r="1453" b="46968"/>
          <a:stretch/>
        </p:blipFill>
        <p:spPr>
          <a:xfrm>
            <a:off x="7756335" y="4475059"/>
            <a:ext cx="600747" cy="20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9178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Relighting Results: Outdoor</a:t>
            </a:r>
            <a:endParaRPr lang="en-US" sz="24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2" y="742950"/>
            <a:ext cx="1645920" cy="164592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42950"/>
            <a:ext cx="1645920" cy="164592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42950"/>
            <a:ext cx="1645920" cy="164592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742950"/>
            <a:ext cx="1645920" cy="164592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42950"/>
            <a:ext cx="1645920" cy="164592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2" y="2495550"/>
            <a:ext cx="1645920" cy="164592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8" descr="D:\ChloeLocalData\MultiSpectral\images\jessica\IMG_13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81200" y="2495550"/>
            <a:ext cx="1645920" cy="16459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25" name="Picture 9" descr="D:\ChloeLocalData\MultiSpectral\images\jessica\IMG_051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33800" y="2495550"/>
            <a:ext cx="1645920" cy="16459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26" name="Picture 10" descr="D:\ChloeLocalData\MultiSpectral\images\jessica\IMG_051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86400" y="2489579"/>
            <a:ext cx="1645920" cy="16459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27" name="Picture 11" descr="D:\ChloeLocalData\MultiSpectral\images\jessica\IMG_052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39000" y="2489579"/>
            <a:ext cx="1645920" cy="16459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1932744" y="4171950"/>
            <a:ext cx="175026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real environment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217984" y="4171950"/>
            <a:ext cx="166656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</a:t>
            </a:r>
            <a:r>
              <a:rPr lang="en-US" sz="1600" dirty="0" smtClean="0"/>
              <a:t>ighting capture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3740422" y="4187020"/>
            <a:ext cx="1641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light stage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5482104" y="4187020"/>
            <a:ext cx="164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light stage</a:t>
            </a:r>
            <a:endParaRPr lang="en-US" sz="16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3981610" y="4487336"/>
            <a:ext cx="1150299" cy="248821"/>
            <a:chOff x="3818853" y="4196477"/>
            <a:chExt cx="1150299" cy="24882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3"/>
            <a:srcRect r="1453" b="46968"/>
            <a:stretch/>
          </p:blipFill>
          <p:spPr>
            <a:xfrm>
              <a:off x="3818853" y="4196477"/>
              <a:ext cx="600747" cy="20407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3"/>
            <a:srcRect t="45978" r="2731" b="-5470"/>
            <a:stretch/>
          </p:blipFill>
          <p:spPr>
            <a:xfrm>
              <a:off x="4376199" y="4216369"/>
              <a:ext cx="592953" cy="228929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927736" y="4482931"/>
            <a:ext cx="775586" cy="248376"/>
            <a:chOff x="5506587" y="4167573"/>
            <a:chExt cx="775586" cy="248376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3"/>
            <a:srcRect r="1453" b="46968"/>
            <a:stretch/>
          </p:blipFill>
          <p:spPr>
            <a:xfrm>
              <a:off x="5506587" y="4167573"/>
              <a:ext cx="600747" cy="204073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3"/>
            <a:srcRect l="67760" t="45978" r="2731" b="-5470"/>
            <a:stretch/>
          </p:blipFill>
          <p:spPr>
            <a:xfrm>
              <a:off x="6102287" y="4187020"/>
              <a:ext cx="179886" cy="228929"/>
            </a:xfrm>
            <a:prstGeom prst="rect">
              <a:avLst/>
            </a:prstGeom>
          </p:spPr>
        </p:pic>
      </p:grpSp>
      <p:sp>
        <p:nvSpPr>
          <p:cNvPr id="42" name="TextBox 41"/>
          <p:cNvSpPr txBox="1"/>
          <p:nvPr/>
        </p:nvSpPr>
        <p:spPr>
          <a:xfrm>
            <a:off x="7225219" y="4170059"/>
            <a:ext cx="164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light stage</a:t>
            </a:r>
            <a:endParaRPr lang="en-US" sz="1600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3"/>
          <a:srcRect r="1453" b="46968"/>
          <a:stretch/>
        </p:blipFill>
        <p:spPr>
          <a:xfrm>
            <a:off x="7756335" y="4475059"/>
            <a:ext cx="600747" cy="20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1379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grace_pro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69919"/>
            <a:ext cx="1708495" cy="171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19099" y="3714750"/>
            <a:ext cx="1632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RGB light probe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234711"/>
            <a:ext cx="91440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RGB Light Probes and RGB LEDs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604" y="3726802"/>
            <a:ext cx="1237058" cy="12414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604" y="2313293"/>
            <a:ext cx="1237058" cy="1241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186" y="895350"/>
            <a:ext cx="1241476" cy="124591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204771" y="1892060"/>
            <a:ext cx="399815" cy="298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05206" y="3443668"/>
            <a:ext cx="399380" cy="283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223586" y="2825685"/>
            <a:ext cx="457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58" y="3690521"/>
            <a:ext cx="1676400" cy="13411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58" y="2263471"/>
            <a:ext cx="1676400" cy="13411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15" y="895350"/>
            <a:ext cx="1676400" cy="1341120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>
            <a:off x="4240358" y="1518305"/>
            <a:ext cx="457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240358" y="2825685"/>
            <a:ext cx="457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240358" y="4347540"/>
            <a:ext cx="457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02" y="877559"/>
            <a:ext cx="1739852" cy="139188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02" y="877559"/>
            <a:ext cx="1739852" cy="139188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02" y="877559"/>
            <a:ext cx="1739852" cy="13918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67495"/>
            <a:ext cx="2672738" cy="147042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67495"/>
            <a:ext cx="2672738" cy="147042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67495"/>
            <a:ext cx="2672738" cy="147042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43" name="Rectangle 42"/>
          <p:cNvSpPr/>
          <p:nvPr/>
        </p:nvSpPr>
        <p:spPr>
          <a:xfrm>
            <a:off x="6781800" y="1969918"/>
            <a:ext cx="457200" cy="293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172200" y="4058890"/>
            <a:ext cx="2672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RGB LED spectra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85155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Compositing Results</a:t>
            </a:r>
            <a:endParaRPr lang="en-US" sz="3600" dirty="0"/>
          </a:p>
        </p:txBody>
      </p:sp>
      <p:pic>
        <p:nvPicPr>
          <p:cNvPr id="4" name="Picture 2" descr="C:\SVN\MultiSpectral\images\jessica\IMG_0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71550"/>
            <a:ext cx="2057400" cy="20574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SVN\MultiSpectral\images\jessica\IMG_05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71550"/>
            <a:ext cx="2057400" cy="20574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0" y="971550"/>
            <a:ext cx="2057400" cy="20574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SVN\MultiSpectral\images\jessica\IMG_132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71550"/>
            <a:ext cx="2057400" cy="20574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:\Projects\2015_Spectrometer\MultiSpectral\Mattes\CompositingStills\Jessica\Spheres_CompositeJes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346" y="3562350"/>
            <a:ext cx="955308" cy="953122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8600" y="310515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real environment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428875" y="310515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background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638675" y="310515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light stage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00" y="310515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flash matte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266825" y="4515472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lighting capture</a:t>
            </a:r>
            <a:endParaRPr lang="en-US" sz="1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5071345" y="3424654"/>
            <a:ext cx="1150299" cy="248821"/>
            <a:chOff x="3818853" y="4196477"/>
            <a:chExt cx="1150299" cy="24882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1"/>
            <a:srcRect r="1453" b="46968"/>
            <a:stretch/>
          </p:blipFill>
          <p:spPr>
            <a:xfrm>
              <a:off x="3818853" y="4196477"/>
              <a:ext cx="600747" cy="20407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1"/>
            <a:srcRect t="45978" r="2731" b="-5470"/>
            <a:stretch/>
          </p:blipFill>
          <p:spPr>
            <a:xfrm>
              <a:off x="4376199" y="4216369"/>
              <a:ext cx="592953" cy="2289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190152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glab\d2\Users\Jay\2016SIGGRAPH\MultiSpectral\Figure16_Composite\Jessica\crop02\Jessica_1327_4x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1950"/>
            <a:ext cx="5586153" cy="41896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:\Projects\2015_Spectrometer\MultiSpectral\Mattes\CompositingStills\Jessica\Spheres_CompositeJ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08747"/>
            <a:ext cx="1446127" cy="14428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4250" y="4519196"/>
            <a:ext cx="1574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REAL PHOTO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5270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599" y="361950"/>
            <a:ext cx="5586153" cy="41896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\\glab\d2\Users\Jay\2016SIGGRAPH\MultiSpectral\Figure16_Composite\Jessica\crop02\Jessica_Composite_4x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" b="1"/>
          <a:stretch/>
        </p:blipFill>
        <p:spPr bwMode="auto">
          <a:xfrm>
            <a:off x="1752600" y="362760"/>
            <a:ext cx="5586153" cy="41836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:\Projects\2015_Spectrometer\MultiSpectral\Mattes\CompositingStills\Jessica\Spheres_CompositeJe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08747"/>
            <a:ext cx="1446127" cy="14428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56779" y="4519196"/>
            <a:ext cx="1574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LIGHT STAGE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810250" y="4705350"/>
            <a:ext cx="1574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COMPOSITE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5326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glab\d2\Users\Jay\2016SIGGRAPH\MultiSpectral\Figure16_Composite\Jessica\crop02\Jessica_1327_4x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1950"/>
            <a:ext cx="5586153" cy="41896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:\Projects\2015_Spectrometer\MultiSpectral\Mattes\CompositingStills\Jessica\Spheres_CompositeJ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08747"/>
            <a:ext cx="1446127" cy="14428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4250" y="4519196"/>
            <a:ext cx="1574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REAL PHOTO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8088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\\glab\d2\Users\Jay\2016SIGGRAPH\MultiSpectral\Figure16_Composite\Jessica\crop02\Jessica_Composite_4x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1951"/>
            <a:ext cx="5586153" cy="41896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:\Projects\2015_Spectrometer\MultiSpectral\Mattes\CompositingStills\Jessica\Spheres_CompositeJ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08747"/>
            <a:ext cx="1446127" cy="14428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56779" y="4519196"/>
            <a:ext cx="1574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LIGHT STAGE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810250" y="4705350"/>
            <a:ext cx="1574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COMPOSITE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0179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\\glab\d2\Users\Jay\2016SIGGRAPH\MultiSpectral\Figure16_Composite\Jonetta\Jonetta_1173_4x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1950"/>
            <a:ext cx="5611091" cy="41854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\\glab\d2\Users\Jay\2016SIGGRAPH\MultiSpectral\Figure16_Composite\Jonetta\Sphe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101282"/>
            <a:ext cx="1446126" cy="14461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89188" y="4519196"/>
            <a:ext cx="1574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REAL PHOTO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083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3837" y="361950"/>
            <a:ext cx="5608615" cy="41854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\\glab\d2\Users\Jay\2016SIGGRAPH\MultiSpectral\Figure16_Composite\Jonetta\Sphe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101282"/>
            <a:ext cx="1446126" cy="14461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\\glab\d2\Users\Jay\2016SIGGRAPH\MultiSpectral\Figure16_Composite\Jonetta\Jonetta_1341_Composite_4x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361" y="361950"/>
            <a:ext cx="5611091" cy="41854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4519196"/>
            <a:ext cx="1572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LIGHT STAGE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848350" y="4705350"/>
            <a:ext cx="1574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COMPOSITE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188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\\glab\d2\Users\Jay\2016SIGGRAPH\MultiSpectral\Figure16_Composite\Jonetta\Jonetta_1173_4x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1950"/>
            <a:ext cx="5611091" cy="41854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\\glab\d2\Users\Jay\2016SIGGRAPH\MultiSpectral\Figure16_Composite\Jonetta\Sphe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101282"/>
            <a:ext cx="1446126" cy="14461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89188" y="4519196"/>
            <a:ext cx="1574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REAL PHOTO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967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\\glab\d2\Users\Jay\2016SIGGRAPH\MultiSpectral\Figure16_Composite\Jonetta\Sphe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101282"/>
            <a:ext cx="1446126" cy="14461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\\glab\d2\Users\Jay\2016SIGGRAPH\MultiSpectral\Figure16_Composite\Jonetta\Jonetta_1341_Composite_4x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1950"/>
            <a:ext cx="5611091" cy="41854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4519196"/>
            <a:ext cx="1572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LIGHT STAGE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848350" y="4705350"/>
            <a:ext cx="1574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COMPOSITE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6392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211455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Greg video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01402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Dynamic Multispectral Lighting Reproduction</a:t>
            </a:r>
            <a:endParaRPr lang="en-US" sz="2400" dirty="0"/>
          </a:p>
        </p:txBody>
      </p:sp>
      <p:pic>
        <p:nvPicPr>
          <p:cNvPr id="3" name="Saloon24 For Presentation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050" y="527448"/>
            <a:ext cx="7581900" cy="426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5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0955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Matching Illumination Spectra with RGB LEDs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4247587"/>
            <a:ext cx="709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“Optimizing Color Matching in a Lighting Reproduction System </a:t>
            </a:r>
          </a:p>
          <a:p>
            <a:pPr algn="ctr"/>
            <a:r>
              <a:rPr lang="en-US" sz="1600" dirty="0" smtClean="0"/>
              <a:t>for Complex Subject and Illuminant Spectra” Wenger et al. EGSR 2003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72" y="1057305"/>
            <a:ext cx="4385730" cy="2742637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grpSp>
        <p:nvGrpSpPr>
          <p:cNvPr id="22" name="Group 21"/>
          <p:cNvGrpSpPr/>
          <p:nvPr/>
        </p:nvGrpSpPr>
        <p:grpSpPr>
          <a:xfrm>
            <a:off x="4861560" y="1052322"/>
            <a:ext cx="1858905" cy="3086173"/>
            <a:chOff x="4861560" y="1052322"/>
            <a:chExt cx="1858905" cy="3086173"/>
          </a:xfrm>
        </p:grpSpPr>
        <p:pic>
          <p:nvPicPr>
            <p:cNvPr id="15" name="Picture 6" descr="andrea_comp_ref_label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" t="4349" r="3637" b="7556"/>
            <a:stretch/>
          </p:blipFill>
          <p:spPr bwMode="auto">
            <a:xfrm>
              <a:off x="4876800" y="1057304"/>
              <a:ext cx="1828425" cy="2742637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9" descr="andrea_exp_setup"/>
            <p:cNvPicPr>
              <a:picLocks noChangeAspect="1" noChangeArrowheads="1"/>
            </p:cNvPicPr>
            <p:nvPr/>
          </p:nvPicPr>
          <p:blipFill>
            <a:blip r:embed="rId5" cstate="print"/>
            <a:srcRect t="25590" r="74434" b="14438"/>
            <a:stretch>
              <a:fillRect/>
            </a:stretch>
          </p:blipFill>
          <p:spPr bwMode="auto">
            <a:xfrm>
              <a:off x="4876801" y="1052322"/>
              <a:ext cx="448170" cy="605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19" descr="andrea_exp_setup"/>
            <p:cNvPicPr>
              <a:picLocks noChangeAspect="1" noChangeArrowheads="1"/>
            </p:cNvPicPr>
            <p:nvPr/>
          </p:nvPicPr>
          <p:blipFill>
            <a:blip r:embed="rId5" cstate="print"/>
            <a:srcRect l="70307" t="25590" r="-2264" b="14438"/>
            <a:stretch>
              <a:fillRect/>
            </a:stretch>
          </p:blipFill>
          <p:spPr bwMode="auto">
            <a:xfrm>
              <a:off x="6160254" y="1052322"/>
              <a:ext cx="560211" cy="605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4861560" y="3799941"/>
              <a:ext cx="18436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real lighting</a:t>
              </a:r>
              <a:endParaRPr lang="en-US" sz="16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808988" y="1057304"/>
            <a:ext cx="2182419" cy="3067171"/>
            <a:chOff x="6808988" y="1057304"/>
            <a:chExt cx="2182419" cy="3067171"/>
          </a:xfrm>
        </p:grpSpPr>
        <p:pic>
          <p:nvPicPr>
            <p:cNvPr id="16" name="Picture 3" descr="andrea_comp_CB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0" t="5593" r="63518" b="7459"/>
            <a:stretch/>
          </p:blipFill>
          <p:spPr bwMode="auto">
            <a:xfrm>
              <a:off x="6950823" y="1057304"/>
              <a:ext cx="1898749" cy="2742637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988" y="1091829"/>
              <a:ext cx="762000" cy="6096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29407" y="1089543"/>
              <a:ext cx="762000" cy="609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005907" y="3785921"/>
              <a:ext cx="18436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LED lighting</a:t>
              </a:r>
              <a:endParaRPr lang="en-US" sz="1600" dirty="0"/>
            </a:p>
          </p:txBody>
        </p:sp>
      </p:grpSp>
      <p:pic>
        <p:nvPicPr>
          <p:cNvPr id="24" name="Picture 19" descr="andrea_exp_setup"/>
          <p:cNvPicPr>
            <a:picLocks noChangeAspect="1" noChangeArrowheads="1"/>
          </p:cNvPicPr>
          <p:nvPr/>
        </p:nvPicPr>
        <p:blipFill>
          <a:blip r:embed="rId5" cstate="print"/>
          <a:srcRect t="25590" r="74434" b="14438"/>
          <a:stretch>
            <a:fillRect/>
          </a:stretch>
        </p:blipFill>
        <p:spPr bwMode="auto">
          <a:xfrm>
            <a:off x="1066800" y="1396629"/>
            <a:ext cx="448170" cy="60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72" y="1052321"/>
            <a:ext cx="4385730" cy="274761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077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33350"/>
            <a:ext cx="8229600" cy="6893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Key Takeaways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304800" y="809210"/>
            <a:ext cx="396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No spectral measurements!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7626" y="1504950"/>
            <a:ext cx="3949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Color error </a:t>
            </a:r>
            <a:r>
              <a:rPr lang="en-US" dirty="0" smtClean="0"/>
              <a:t>minimized </a:t>
            </a:r>
            <a:r>
              <a:rPr lang="en-US" dirty="0"/>
              <a:t>directly, </a:t>
            </a:r>
            <a:r>
              <a:rPr lang="en-US" dirty="0" smtClean="0"/>
              <a:t>so results should be optimal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7626" y="2361516"/>
            <a:ext cx="3949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Lighting </a:t>
            </a:r>
            <a:r>
              <a:rPr lang="en-US" dirty="0"/>
              <a:t>capture </a:t>
            </a:r>
            <a:r>
              <a:rPr lang="en-US" dirty="0" smtClean="0"/>
              <a:t>as </a:t>
            </a:r>
            <a:r>
              <a:rPr lang="en-US" dirty="0"/>
              <a:t>fast as traditional light probe </a:t>
            </a:r>
            <a:r>
              <a:rPr lang="en-US" dirty="0" smtClean="0"/>
              <a:t>photography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17626" y="3170799"/>
            <a:ext cx="3949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RGBCAW yields close matches </a:t>
            </a:r>
            <a:r>
              <a:rPr lang="en-US" dirty="0"/>
              <a:t>for many </a:t>
            </a:r>
            <a:r>
              <a:rPr lang="en-US" dirty="0" smtClean="0"/>
              <a:t>environments materials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3980082"/>
            <a:ext cx="396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Even RGBW may be sufficient for some applications</a:t>
            </a: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535" y="2754019"/>
            <a:ext cx="1693975" cy="169397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508955" y="1047750"/>
            <a:ext cx="4177845" cy="1507401"/>
            <a:chOff x="4419600" y="895350"/>
            <a:chExt cx="4194605" cy="15134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131" y="1033992"/>
              <a:ext cx="2222390" cy="1237566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43800" y="1288130"/>
              <a:ext cx="885419" cy="744944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162800" y="1479076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≈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53772" y="1443767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∑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19600" y="895350"/>
              <a:ext cx="4194605" cy="1513448"/>
            </a:xfrm>
            <a:prstGeom prst="rect">
              <a:avLst/>
            </a:pr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\\glab\d2\Users\Jay\2016SIGGRAPH\MultiSpectral\Figure16_Composite\Jessica\crop02\Jessica_Composite_4x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501" y="2764770"/>
            <a:ext cx="2244299" cy="168322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650552" y="4215140"/>
            <a:ext cx="11124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COMPOSITE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8848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91148" y="3035774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Aft>
                <a:spcPct val="40000"/>
              </a:spcAft>
              <a:buClr>
                <a:srgbClr val="FFFFFF"/>
              </a:buClr>
              <a:buFont typeface="Wingdings" pitchFamily="2" charset="2"/>
              <a:buChar char="§"/>
              <a:defRPr/>
            </a:pPr>
            <a:r>
              <a:rPr lang="en-US" sz="1300" b="1" kern="0" dirty="0" smtClean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Thanks</a:t>
            </a:r>
            <a:r>
              <a:rPr lang="en-US" sz="1300" b="1" kern="0" dirty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: </a:t>
            </a:r>
            <a:r>
              <a:rPr lang="en-US" sz="1300" kern="0" dirty="0" smtClean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Randy </a:t>
            </a:r>
            <a:r>
              <a:rPr lang="en-US" sz="1300" kern="0" dirty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Hill, Clarke Lethin, </a:t>
            </a:r>
            <a:r>
              <a:rPr lang="en-US" sz="1300" kern="0" dirty="0" smtClean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Kathleen </a:t>
            </a:r>
            <a:r>
              <a:rPr lang="en-US" sz="1300" kern="0" dirty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Haase, </a:t>
            </a:r>
            <a:r>
              <a:rPr lang="en-US" sz="1300" kern="0" dirty="0" smtClean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Christina Trejo, Greg Downing, Jamison Moore, Mark Bolas, Jessica Robertson, </a:t>
            </a:r>
            <a:r>
              <a:rPr lang="en-US" sz="1300" kern="0" dirty="0" err="1" smtClean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Jonetta</a:t>
            </a:r>
            <a:r>
              <a:rPr lang="en-US" sz="1300" kern="0" dirty="0" smtClean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 Thomas, Donna Ruffin, Dan Sherlock, Joe di </a:t>
            </a:r>
            <a:r>
              <a:rPr lang="en-US" sz="1300" kern="0" dirty="0" err="1" smtClean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Gennaro</a:t>
            </a:r>
            <a:r>
              <a:rPr lang="en-US" sz="1300" kern="0" dirty="0" smtClean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, Keith Snail, Kathryn Rock</a:t>
            </a:r>
            <a:r>
              <a:rPr lang="en-US" sz="1300" kern="0" dirty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, </a:t>
            </a:r>
            <a:r>
              <a:rPr lang="en-US" sz="1300" kern="0" dirty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Darren </a:t>
            </a:r>
            <a:r>
              <a:rPr lang="en-US" sz="1300" kern="0" dirty="0" err="1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Hendler</a:t>
            </a:r>
            <a:r>
              <a:rPr lang="en-US" sz="1300" kern="0" dirty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, Digital </a:t>
            </a:r>
            <a:r>
              <a:rPr lang="en-US" sz="1300" kern="0" dirty="0" smtClean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Domain, </a:t>
            </a:r>
            <a:r>
              <a:rPr lang="en-US" sz="1300" kern="0" dirty="0" smtClean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Graham </a:t>
            </a:r>
            <a:r>
              <a:rPr lang="en-US" sz="1300" kern="0" dirty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Fyffe, Koki Nagano, Shanhe </a:t>
            </a:r>
            <a:r>
              <a:rPr lang="en-US" sz="1300" kern="0" dirty="0" smtClean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Wang, Loc Huynh </a:t>
            </a:r>
          </a:p>
          <a:p>
            <a:pPr marL="342900" indent="-342900">
              <a:lnSpc>
                <a:spcPct val="90000"/>
              </a:lnSpc>
              <a:spcAft>
                <a:spcPct val="40000"/>
              </a:spcAft>
              <a:buClr>
                <a:srgbClr val="FFFFFF"/>
              </a:buClr>
              <a:buFont typeface="Wingdings" pitchFamily="2" charset="2"/>
              <a:buChar char="§"/>
              <a:defRPr/>
            </a:pPr>
            <a:endParaRPr lang="en-US" sz="1200" kern="0" dirty="0" smtClean="0">
              <a:solidFill>
                <a:srgbClr val="FFFFFF"/>
              </a:solidFill>
              <a:latin typeface="+mj-lt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ct val="40000"/>
              </a:spcAft>
              <a:buClr>
                <a:srgbClr val="FFFFFF"/>
              </a:buClr>
              <a:buFont typeface="Wingdings" pitchFamily="2" charset="2"/>
              <a:buChar char="§"/>
              <a:defRPr/>
            </a:pPr>
            <a:r>
              <a:rPr lang="en-US" sz="1300" b="1" kern="0" dirty="0" smtClean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Research </a:t>
            </a:r>
            <a:r>
              <a:rPr lang="en-US" sz="1300" b="1" kern="0" dirty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Sponsors:</a:t>
            </a:r>
            <a:r>
              <a:rPr lang="en-US" sz="1300" kern="0" dirty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en-US" sz="1300" kern="0" dirty="0" smtClean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Army Research Lab, STTC, US </a:t>
            </a:r>
            <a:r>
              <a:rPr lang="en-US" sz="1300" kern="0" dirty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Army RDECOM, </a:t>
            </a:r>
            <a:r>
              <a:rPr lang="en-US" sz="1300" kern="0" dirty="0" smtClean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Natick Soldier Systems Center, USC </a:t>
            </a:r>
            <a:r>
              <a:rPr lang="en-US" sz="1300" kern="0" dirty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Office of the </a:t>
            </a:r>
            <a:r>
              <a:rPr lang="en-US" sz="1300" kern="0" dirty="0" smtClean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Provost, Qualcomm, USC Annenberg Fellowship</a:t>
            </a:r>
            <a:endParaRPr lang="en-US" sz="1300" kern="0" dirty="0">
              <a:solidFill>
                <a:srgbClr val="FFFFFF"/>
              </a:solidFill>
              <a:latin typeface="+mj-lt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Aft>
                <a:spcPct val="40000"/>
              </a:spcAft>
              <a:buClr>
                <a:srgbClr val="FFFFFF"/>
              </a:buClr>
              <a:defRPr/>
            </a:pPr>
            <a:endParaRPr lang="en-US" sz="1300" kern="0" dirty="0">
              <a:solidFill>
                <a:srgbClr val="FFFFFF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045800" y="4410591"/>
            <a:ext cx="809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http://gl.ict.usc.edu/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legendre@ict.usc.edu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2437698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3200" dirty="0" smtClean="0"/>
              <a:t>Thanks</a:t>
            </a:r>
            <a:endParaRPr lang="en-US" sz="4400" dirty="0"/>
          </a:p>
        </p:txBody>
      </p:sp>
      <p:pic>
        <p:nvPicPr>
          <p:cNvPr id="2050" name="Picture 2" descr="http://fbs.admin.utah.edu/research-corner/files/2015/10/arl-ma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266" y="4761260"/>
            <a:ext cx="844764" cy="32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796" y="486489"/>
            <a:ext cx="3441513" cy="1485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/>
              <a:t>Optimal </a:t>
            </a:r>
            <a:r>
              <a:rPr lang="en-US" sz="2000" i="1" dirty="0"/>
              <a:t>LED Selection </a:t>
            </a:r>
            <a:endParaRPr lang="en-US" sz="2000" i="1" dirty="0" smtClean="0"/>
          </a:p>
          <a:p>
            <a:r>
              <a:rPr lang="en-US" sz="2000" i="1" dirty="0" smtClean="0"/>
              <a:t>for </a:t>
            </a:r>
            <a:r>
              <a:rPr lang="en-US" sz="2000" i="1" dirty="0"/>
              <a:t>Multispectral Lighting </a:t>
            </a:r>
            <a:r>
              <a:rPr lang="en-US" sz="2000" i="1" dirty="0" smtClean="0"/>
              <a:t>Reproduction </a:t>
            </a:r>
          </a:p>
          <a:p>
            <a:endParaRPr lang="en-US" sz="1050" i="1" spc="200" dirty="0" smtClean="0"/>
          </a:p>
          <a:p>
            <a:r>
              <a:rPr lang="en-US" sz="2000" dirty="0" smtClean="0"/>
              <a:t>Poster Session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39" y="488983"/>
            <a:ext cx="1731990" cy="17319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76" y="488983"/>
            <a:ext cx="2996419" cy="17319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308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0955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Matching Illumination Colors with RGB LEDs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4247587"/>
            <a:ext cx="709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“Optimizing Color Matching in a Lighting Reproduction System </a:t>
            </a:r>
          </a:p>
          <a:p>
            <a:pPr algn="ctr"/>
            <a:r>
              <a:rPr lang="en-US" sz="1600" dirty="0" smtClean="0"/>
              <a:t>for Complex Subject and Illuminant Spectra” Wenger et al. EGSR 2003</a:t>
            </a:r>
            <a:endParaRPr lang="en-US" sz="16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4861560" y="1052322"/>
            <a:ext cx="1858905" cy="3086173"/>
            <a:chOff x="4861560" y="1052322"/>
            <a:chExt cx="1858905" cy="3086173"/>
          </a:xfrm>
        </p:grpSpPr>
        <p:pic>
          <p:nvPicPr>
            <p:cNvPr id="15" name="Picture 6" descr="andrea_comp_ref_label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" t="4349" r="3637" b="7556"/>
            <a:stretch/>
          </p:blipFill>
          <p:spPr bwMode="auto">
            <a:xfrm>
              <a:off x="4876800" y="1057304"/>
              <a:ext cx="1828425" cy="2742637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9" descr="andrea_exp_setup"/>
            <p:cNvPicPr>
              <a:picLocks noChangeAspect="1" noChangeArrowheads="1"/>
            </p:cNvPicPr>
            <p:nvPr/>
          </p:nvPicPr>
          <p:blipFill>
            <a:blip r:embed="rId4" cstate="print"/>
            <a:srcRect t="25590" r="74434" b="14438"/>
            <a:stretch>
              <a:fillRect/>
            </a:stretch>
          </p:blipFill>
          <p:spPr bwMode="auto">
            <a:xfrm>
              <a:off x="4876801" y="1052322"/>
              <a:ext cx="448170" cy="605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19" descr="andrea_exp_setup"/>
            <p:cNvPicPr>
              <a:picLocks noChangeAspect="1" noChangeArrowheads="1"/>
            </p:cNvPicPr>
            <p:nvPr/>
          </p:nvPicPr>
          <p:blipFill>
            <a:blip r:embed="rId4" cstate="print"/>
            <a:srcRect l="70307" t="25590" r="-2264" b="14438"/>
            <a:stretch>
              <a:fillRect/>
            </a:stretch>
          </p:blipFill>
          <p:spPr bwMode="auto">
            <a:xfrm>
              <a:off x="6160254" y="1052322"/>
              <a:ext cx="560211" cy="605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4861560" y="3799941"/>
              <a:ext cx="18436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real lighting</a:t>
              </a:r>
              <a:endParaRPr lang="en-US" sz="16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96288" y="1057304"/>
            <a:ext cx="2182419" cy="3067171"/>
            <a:chOff x="6808988" y="1057304"/>
            <a:chExt cx="2182419" cy="3067171"/>
          </a:xfrm>
        </p:grpSpPr>
        <p:pic>
          <p:nvPicPr>
            <p:cNvPr id="16" name="Picture 3" descr="andrea_comp_CB6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71" t="5135" r="32567" b="7917"/>
            <a:stretch/>
          </p:blipFill>
          <p:spPr bwMode="auto">
            <a:xfrm>
              <a:off x="6963523" y="1057304"/>
              <a:ext cx="1882027" cy="2742637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988" y="1091829"/>
              <a:ext cx="762000" cy="6096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29407" y="1089543"/>
              <a:ext cx="762000" cy="609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005907" y="3785921"/>
              <a:ext cx="18436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LED lighting</a:t>
              </a:r>
              <a:endParaRPr lang="en-US" sz="16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4953000" y="3181350"/>
            <a:ext cx="457200" cy="53340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101088" y="3198264"/>
            <a:ext cx="457200" cy="53340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71" y="1052323"/>
            <a:ext cx="4385731" cy="274684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042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0955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Pixel Values = Integral of modulated spectra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626" y="1504950"/>
            <a:ext cx="1932594" cy="1186327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071" y="1504950"/>
            <a:ext cx="1930761" cy="1186327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157" y="1501482"/>
            <a:ext cx="1933417" cy="1189795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21" name="Picture 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0" r="64378"/>
          <a:stretch/>
        </p:blipFill>
        <p:spPr bwMode="auto">
          <a:xfrm>
            <a:off x="560249" y="1657350"/>
            <a:ext cx="457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506867" y="1176855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Illuminant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3467271" y="1169088"/>
            <a:ext cx="2062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Material Reflectance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5858936" y="1174738"/>
            <a:ext cx="188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Camera Response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1003278" y="1740948"/>
            <a:ext cx="17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(</a:t>
            </a:r>
            <a:endParaRPr lang="en-US" sz="3200" dirty="0"/>
          </a:p>
        </p:txBody>
      </p:sp>
      <p:sp>
        <p:nvSpPr>
          <p:cNvPr id="28" name="TextBox 27"/>
          <p:cNvSpPr txBox="1"/>
          <p:nvPr/>
        </p:nvSpPr>
        <p:spPr>
          <a:xfrm>
            <a:off x="7898128" y="1784062"/>
            <a:ext cx="17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29" name="TextBox 28"/>
          <p:cNvSpPr txBox="1"/>
          <p:nvPr/>
        </p:nvSpPr>
        <p:spPr>
          <a:xfrm>
            <a:off x="3283808" y="1837904"/>
            <a:ext cx="17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*</a:t>
            </a:r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5565386" y="1841095"/>
            <a:ext cx="17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*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039" y="3338582"/>
            <a:ext cx="1898123" cy="118632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219" y="3338582"/>
            <a:ext cx="1930761" cy="1186327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157" y="3338582"/>
            <a:ext cx="1933417" cy="1189795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1012727" y="3589087"/>
            <a:ext cx="17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(</a:t>
            </a:r>
            <a:endParaRPr lang="en-US" sz="3200" dirty="0"/>
          </a:p>
        </p:txBody>
      </p:sp>
      <p:pic>
        <p:nvPicPr>
          <p:cNvPr id="31" name="Picture 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0" r="64378"/>
          <a:stretch/>
        </p:blipFill>
        <p:spPr bwMode="auto">
          <a:xfrm>
            <a:off x="549782" y="3462375"/>
            <a:ext cx="457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297054" y="3765486"/>
            <a:ext cx="17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*</a:t>
            </a:r>
            <a:endParaRPr lang="en-US" sz="3200" dirty="0"/>
          </a:p>
        </p:txBody>
      </p:sp>
      <p:sp>
        <p:nvSpPr>
          <p:cNvPr id="33" name="TextBox 32"/>
          <p:cNvSpPr txBox="1"/>
          <p:nvPr/>
        </p:nvSpPr>
        <p:spPr>
          <a:xfrm>
            <a:off x="5563411" y="3765485"/>
            <a:ext cx="17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*</a:t>
            </a:r>
            <a:endParaRPr lang="en-US" sz="3200" dirty="0"/>
          </a:p>
        </p:txBody>
      </p:sp>
      <p:sp>
        <p:nvSpPr>
          <p:cNvPr id="34" name="TextBox 33"/>
          <p:cNvSpPr txBox="1"/>
          <p:nvPr/>
        </p:nvSpPr>
        <p:spPr>
          <a:xfrm>
            <a:off x="7893094" y="3639357"/>
            <a:ext cx="17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35" name="TextBox 34"/>
          <p:cNvSpPr txBox="1"/>
          <p:nvPr/>
        </p:nvSpPr>
        <p:spPr>
          <a:xfrm>
            <a:off x="477806" y="3564767"/>
            <a:ext cx="17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≠</a:t>
            </a:r>
            <a:endParaRPr lang="en-US" sz="3200" dirty="0"/>
          </a:p>
        </p:txBody>
      </p:sp>
      <p:sp>
        <p:nvSpPr>
          <p:cNvPr id="41" name="TextBox 40"/>
          <p:cNvSpPr txBox="1"/>
          <p:nvPr/>
        </p:nvSpPr>
        <p:spPr>
          <a:xfrm>
            <a:off x="79770" y="1549764"/>
            <a:ext cx="330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R</a:t>
            </a:r>
          </a:p>
          <a:p>
            <a:pPr algn="ctr"/>
            <a:r>
              <a:rPr lang="en-US" sz="2000" b="1" dirty="0" smtClean="0">
                <a:solidFill>
                  <a:srgbClr val="00B050"/>
                </a:solidFill>
              </a:rPr>
              <a:t>G</a:t>
            </a:r>
            <a:r>
              <a:rPr lang="en-US" sz="2000" b="1" dirty="0" smtClean="0">
                <a:solidFill>
                  <a:srgbClr val="0070C0"/>
                </a:solidFill>
              </a:rPr>
              <a:t>B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3668" y="1765209"/>
            <a:ext cx="17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=</a:t>
            </a:r>
            <a:endParaRPr lang="en-US" sz="3200" dirty="0"/>
          </a:p>
        </p:txBody>
      </p:sp>
      <p:sp>
        <p:nvSpPr>
          <p:cNvPr id="36" name="TextBox 35"/>
          <p:cNvSpPr txBox="1"/>
          <p:nvPr/>
        </p:nvSpPr>
        <p:spPr>
          <a:xfrm>
            <a:off x="854799" y="3005412"/>
            <a:ext cx="2878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LED Spectral Match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4104450" y="1560596"/>
            <a:ext cx="762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(skin)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4095598" y="3426932"/>
            <a:ext cx="762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(skin)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8173100" y="1837904"/>
            <a:ext cx="17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=</a:t>
            </a:r>
            <a:endParaRPr lang="en-US" sz="3200" dirty="0"/>
          </a:p>
        </p:txBody>
      </p:sp>
      <p:sp>
        <p:nvSpPr>
          <p:cNvPr id="40" name="TextBox 39"/>
          <p:cNvSpPr txBox="1"/>
          <p:nvPr/>
        </p:nvSpPr>
        <p:spPr>
          <a:xfrm>
            <a:off x="8172831" y="3639357"/>
            <a:ext cx="17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=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668" y="1873116"/>
            <a:ext cx="514350" cy="514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668" y="3679374"/>
            <a:ext cx="514350" cy="5143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656" y="1873116"/>
            <a:ext cx="514350" cy="51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668" y="3681700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2.46914E-6 L -0.00018 0.17006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848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2222E-6 -7.40741E-7 L -4.72222E-6 -0.18148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8" grpId="0"/>
      <p:bldP spid="29" grpId="0"/>
      <p:bldP spid="30" grpId="0"/>
      <p:bldP spid="27" grpId="0"/>
      <p:bldP spid="32" grpId="0"/>
      <p:bldP spid="33" grpId="0"/>
      <p:bldP spid="34" grpId="0"/>
      <p:bldP spid="35" grpId="0"/>
      <p:bldP spid="41" grpId="0"/>
      <p:bldP spid="42" grpId="0"/>
      <p:bldP spid="36" grpId="0"/>
      <p:bldP spid="37" grpId="0"/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glab\d1\Projects\MultiSpectral\Video2_Images\03_PreviousWork\MultispectralLightStages\adjin_lightstage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351" r="18957" b="6708"/>
          <a:stretch/>
        </p:blipFill>
        <p:spPr bwMode="auto">
          <a:xfrm>
            <a:off x="381000" y="742950"/>
            <a:ext cx="1763877" cy="1761523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0999" y="2504474"/>
            <a:ext cx="3879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Adjin</a:t>
            </a:r>
            <a:r>
              <a:rPr lang="en-US" sz="1400" dirty="0" smtClean="0"/>
              <a:t> et al. [2012]</a:t>
            </a:r>
            <a:endParaRPr lang="en-US" sz="1050" dirty="0" smtClean="0"/>
          </a:p>
        </p:txBody>
      </p:sp>
      <p:pic>
        <p:nvPicPr>
          <p:cNvPr id="3075" name="Picture 3" descr="\\glab\d1\Projects\MultiSpectral\Video2_Images\03_PreviousWork\MultispectralLightStages\adjin_spect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708" y="1011285"/>
            <a:ext cx="2000491" cy="1224852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glab\d1\Projects\MultiSpectral\Video2_Images\03_PreviousWork\MultispectralLightStages\Gu_Liu_LightStag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t="54034" b="5748"/>
          <a:stretch/>
        </p:blipFill>
        <p:spPr bwMode="auto">
          <a:xfrm>
            <a:off x="4592256" y="742950"/>
            <a:ext cx="2869385" cy="1761524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glab\d1\Projects\MultiSpectral\Video2_Images\03_PreviousWork\MultispectralLightStages\Gu_Liu_Spectra_smal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/>
          <a:stretch/>
        </p:blipFill>
        <p:spPr bwMode="auto">
          <a:xfrm>
            <a:off x="7571642" y="979381"/>
            <a:ext cx="1440213" cy="1195445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51693" y="2487352"/>
            <a:ext cx="4460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Gu</a:t>
            </a:r>
            <a:r>
              <a:rPr lang="en-US" sz="1400" dirty="0" smtClean="0"/>
              <a:t> and Liu [CVPR 2012]</a:t>
            </a:r>
            <a:endParaRPr lang="en-US" sz="1050" dirty="0" smtClean="0"/>
          </a:p>
        </p:txBody>
      </p:sp>
      <p:pic>
        <p:nvPicPr>
          <p:cNvPr id="3078" name="Picture 6" descr="\\glab\d1\Projects\MultiSpectral\Video2_Images\03_PreviousWork\MultispectralLightStages\Kitahara_LightStag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" t="3273" r="2093" b="2769"/>
          <a:stretch/>
        </p:blipFill>
        <p:spPr bwMode="auto">
          <a:xfrm>
            <a:off x="375183" y="2946122"/>
            <a:ext cx="2014962" cy="1508206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\\glab\d1\Projects\MultiSpectral\Video2_Images\03_PreviousWork\MultispectralLightStages\Kitahara_Spectr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846" y="2946122"/>
            <a:ext cx="1714018" cy="1304947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5181" y="4515102"/>
            <a:ext cx="3885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Kitahara</a:t>
            </a:r>
            <a:r>
              <a:rPr lang="en-US" sz="1400" dirty="0" smtClean="0"/>
              <a:t> et al. [VISAPP 2014]</a:t>
            </a:r>
            <a:endParaRPr lang="en-US" sz="105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4592256" y="4515102"/>
            <a:ext cx="4426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Ours [SIGGRAPH 2016]</a:t>
            </a:r>
            <a:endParaRPr lang="en-US" sz="1050" dirty="0" smtClean="0"/>
          </a:p>
        </p:txBody>
      </p:sp>
      <p:pic>
        <p:nvPicPr>
          <p:cNvPr id="3082" name="Picture 10" descr="\\glab\d1\Projects\MultiSpectral\Video2_Images\03_PreviousWork\MultispectralLightStages\LightStageX_LEDSpectr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276" y="3060829"/>
            <a:ext cx="2098675" cy="1052871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278674" y="154545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Multispectral Light Stages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209801" y="221871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16 LED spectra</a:t>
            </a:r>
            <a:endParaRPr lang="en-US" sz="105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7571642" y="2182423"/>
            <a:ext cx="1446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6 LED spectra</a:t>
            </a:r>
            <a:endParaRPr lang="en-US" sz="105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2546846" y="4240582"/>
            <a:ext cx="1714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9 LED spectra</a:t>
            </a:r>
            <a:endParaRPr lang="en-US" sz="105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7072311" y="4098385"/>
            <a:ext cx="1945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6 LED spectra</a:t>
            </a:r>
            <a:endParaRPr lang="en-US" sz="1050" dirty="0" smtClean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0" b="-370"/>
          <a:stretch/>
        </p:blipFill>
        <p:spPr>
          <a:xfrm>
            <a:off x="4592256" y="2911019"/>
            <a:ext cx="2201439" cy="1578411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7366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834211" y="3562351"/>
            <a:ext cx="1708495" cy="4572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RGB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857250"/>
          </a:xfrm>
        </p:spPr>
        <p:txBody>
          <a:bodyPr>
            <a:noAutofit/>
          </a:bodyPr>
          <a:lstStyle/>
          <a:p>
            <a:r>
              <a:rPr lang="en-US" sz="2800" dirty="0"/>
              <a:t>How does one drive multispectral lights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to </a:t>
            </a:r>
            <a:r>
              <a:rPr lang="en-US" sz="2800" dirty="0"/>
              <a:t>replicate real-world lighting?</a:t>
            </a:r>
          </a:p>
        </p:txBody>
      </p:sp>
      <p:pic>
        <p:nvPicPr>
          <p:cNvPr id="4" name="Picture 5" descr="grace_pro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4211" y="1733550"/>
            <a:ext cx="1708495" cy="171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>
            <a:off x="3967811" y="2343150"/>
            <a:ext cx="838200" cy="4572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733550"/>
            <a:ext cx="2134607" cy="17115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3967810" y="2817917"/>
            <a:ext cx="838201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576"/>
              </a:spcAft>
              <a:buFont typeface="Arial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576"/>
              </a:spcAft>
              <a:buFont typeface="Arial" pitchFamily="34" charset="0"/>
              <a:buChar char="–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576"/>
              </a:spcAft>
              <a:buFont typeface="Arial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576"/>
              </a:spcAft>
              <a:buFont typeface="Arial" pitchFamily="34" charset="0"/>
              <a:buChar char="–"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576"/>
              </a:spcAft>
              <a:buFont typeface="Arial" pitchFamily="34" charset="0"/>
              <a:buChar char="»"/>
              <a:defRPr sz="1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5181600" y="3562351"/>
            <a:ext cx="2134607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RGBCAW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03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A Straightforward Approach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267199" y="3638550"/>
            <a:ext cx="3878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Mix the LEDs to match the measured spectrum </a:t>
            </a:r>
            <a:endParaRPr lang="en-US" sz="2000" dirty="0"/>
          </a:p>
        </p:txBody>
      </p:sp>
      <p:pic>
        <p:nvPicPr>
          <p:cNvPr id="4" name="Picture 2" descr="http://img.frbiz.com/pic/z18b0fcf-0x0-1/photo_research_pr_6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0946"/>
            <a:ext cx="3172798" cy="3124200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67200" y="107804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Measure illumination spectrum from </a:t>
            </a:r>
            <a:endParaRPr lang="en-US" dirty="0" smtClean="0"/>
          </a:p>
          <a:p>
            <a:r>
              <a:rPr lang="en-US" dirty="0" smtClean="0"/>
              <a:t>every </a:t>
            </a:r>
            <a:r>
              <a:rPr lang="en-US" dirty="0"/>
              <a:t>direction with </a:t>
            </a:r>
            <a:r>
              <a:rPr lang="en-US" dirty="0" err="1"/>
              <a:t>spectroradiometer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809750"/>
            <a:ext cx="3802060" cy="1696505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0041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1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10808</TotalTime>
  <Words>794</Words>
  <Application>Microsoft Office PowerPoint</Application>
  <PresentationFormat>On-screen Show (16:9)</PresentationFormat>
  <Paragraphs>220</Paragraphs>
  <Slides>41</Slides>
  <Notes>41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Helvetica</vt:lpstr>
      <vt:lpstr>Verdana</vt:lpstr>
      <vt:lpstr>Wingdings</vt:lpstr>
      <vt:lpstr>Office Theme</vt:lpstr>
      <vt:lpstr>Practical Multispectral Lighting Reproduction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one drive multispectral lights  to replicate real-world lighting?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Compositing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Multispectral Lighting Reproduction</dc:title>
  <dc:creator>Chloe LeGendre</dc:creator>
  <cp:lastModifiedBy>Chloe LeGendre</cp:lastModifiedBy>
  <cp:revision>679</cp:revision>
  <dcterms:created xsi:type="dcterms:W3CDTF">2016-04-20T00:35:22Z</dcterms:created>
  <dcterms:modified xsi:type="dcterms:W3CDTF">2016-08-17T00:53:58Z</dcterms:modified>
</cp:coreProperties>
</file>